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4704" r:id="rId3"/>
    <p:sldId id="661" r:id="rId4"/>
    <p:sldId id="4702" r:id="rId5"/>
    <p:sldId id="639" r:id="rId6"/>
    <p:sldId id="686" r:id="rId7"/>
    <p:sldId id="687" r:id="rId8"/>
    <p:sldId id="4705" r:id="rId9"/>
    <p:sldId id="688" r:id="rId10"/>
    <p:sldId id="4706" r:id="rId11"/>
    <p:sldId id="4707" r:id="rId12"/>
    <p:sldId id="4708" r:id="rId13"/>
    <p:sldId id="4703" r:id="rId14"/>
    <p:sldId id="4709" r:id="rId15"/>
    <p:sldId id="4710" r:id="rId16"/>
    <p:sldId id="4715" r:id="rId17"/>
    <p:sldId id="4712" r:id="rId18"/>
    <p:sldId id="4713" r:id="rId19"/>
    <p:sldId id="4714" r:id="rId20"/>
    <p:sldId id="4711" r:id="rId21"/>
    <p:sldId id="681" r:id="rId22"/>
    <p:sldId id="572" r:id="rId23"/>
  </p:sldIdLst>
  <p:sldSz cx="12192000" cy="6858000"/>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323" autoAdjust="0"/>
    <p:restoredTop sz="94660"/>
  </p:normalViewPr>
  <p:slideViewPr>
    <p:cSldViewPr>
      <p:cViewPr varScale="1">
        <p:scale>
          <a:sx n="123" d="100"/>
          <a:sy n="123" d="100"/>
        </p:scale>
        <p:origin x="200" y="296"/>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693"/>
          </a:xfrm>
          <a:prstGeom prst="rect">
            <a:avLst/>
          </a:prstGeom>
        </p:spPr>
        <p:txBody>
          <a:bodyPr vert="horz" lIns="91440" tIns="45720" rIns="91440" bIns="45720" rtlCol="0"/>
          <a:lstStyle>
            <a:lvl1pPr algn="r">
              <a:defRPr sz="1200"/>
            </a:lvl1pPr>
          </a:lstStyle>
          <a:p>
            <a:fld id="{01BA63F8-9BBB-4218-BE2C-608650F38E14}" type="datetimeFigureOut">
              <a:rPr lang="en-US" smtClean="0"/>
              <a:t>5/29/22</a:t>
            </a:fld>
            <a:endParaRPr lang="en-US"/>
          </a:p>
        </p:txBody>
      </p:sp>
      <p:sp>
        <p:nvSpPr>
          <p:cNvPr id="4" name="Slide Image Placeholder 3"/>
          <p:cNvSpPr>
            <a:spLocks noGrp="1" noRot="1" noChangeAspect="1"/>
          </p:cNvSpPr>
          <p:nvPr>
            <p:ph type="sldImg" idx="2"/>
          </p:nvPr>
        </p:nvSpPr>
        <p:spPr>
          <a:xfrm>
            <a:off x="325438" y="698500"/>
            <a:ext cx="6207125"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4085"/>
            <a:ext cx="5486400" cy="41912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6553"/>
            <a:ext cx="2971800" cy="465693"/>
          </a:xfrm>
          <a:prstGeom prst="rect">
            <a:avLst/>
          </a:prstGeom>
        </p:spPr>
        <p:txBody>
          <a:bodyPr vert="horz" lIns="91440" tIns="45720" rIns="91440" bIns="45720" rtlCol="0" anchor="b"/>
          <a:lstStyle>
            <a:lvl1pPr algn="r">
              <a:defRPr sz="1200"/>
            </a:lvl1pPr>
          </a:lstStyle>
          <a:p>
            <a:fld id="{6831A69E-7543-4F33-BA39-47132DA2A0B2}" type="slidenum">
              <a:rPr lang="en-US" smtClean="0"/>
              <a:t>‹#›</a:t>
            </a:fld>
            <a:endParaRPr lang="en-US"/>
          </a:p>
        </p:txBody>
      </p:sp>
    </p:spTree>
    <p:extLst>
      <p:ext uri="{BB962C8B-B14F-4D97-AF65-F5344CB8AC3E}">
        <p14:creationId xmlns:p14="http://schemas.microsoft.com/office/powerpoint/2010/main" val="351730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E2C1616-34A3-4E50-B19A-34E266743680}" type="datetimeFigureOut">
              <a:rPr lang="en-US" smtClean="0"/>
              <a:t>5/29/22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1F41F6-0A5F-43E3-9A6F-05714E0AE76E}" type="slidenum">
              <a:rPr lang="en-US" smtClean="0"/>
              <a:t>‹#›</a:t>
            </a:fld>
            <a:endParaRPr lang="en-US"/>
          </a:p>
        </p:txBody>
      </p:sp>
    </p:spTree>
    <p:extLst>
      <p:ext uri="{BB962C8B-B14F-4D97-AF65-F5344CB8AC3E}">
        <p14:creationId xmlns:p14="http://schemas.microsoft.com/office/powerpoint/2010/main" val="1367565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2C1616-34A3-4E50-B19A-34E266743680}" type="datetimeFigureOut">
              <a:rPr lang="en-US" smtClean="0"/>
              <a:t>5/29/22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1F41F6-0A5F-43E3-9A6F-05714E0AE76E}" type="slidenum">
              <a:rPr lang="en-US" smtClean="0"/>
              <a:t>‹#›</a:t>
            </a:fld>
            <a:endParaRPr lang="en-US"/>
          </a:p>
        </p:txBody>
      </p:sp>
    </p:spTree>
    <p:extLst>
      <p:ext uri="{BB962C8B-B14F-4D97-AF65-F5344CB8AC3E}">
        <p14:creationId xmlns:p14="http://schemas.microsoft.com/office/powerpoint/2010/main" val="2607919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2C1616-34A3-4E50-B19A-34E266743680}" type="datetimeFigureOut">
              <a:rPr lang="en-US" smtClean="0"/>
              <a:t>5/29/22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1F41F6-0A5F-43E3-9A6F-05714E0AE76E}" type="slidenum">
              <a:rPr lang="en-US" smtClean="0"/>
              <a:t>‹#›</a:t>
            </a:fld>
            <a:endParaRPr lang="en-US"/>
          </a:p>
        </p:txBody>
      </p:sp>
    </p:spTree>
    <p:extLst>
      <p:ext uri="{BB962C8B-B14F-4D97-AF65-F5344CB8AC3E}">
        <p14:creationId xmlns:p14="http://schemas.microsoft.com/office/powerpoint/2010/main" val="2783337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2C1616-34A3-4E50-B19A-34E266743680}" type="datetimeFigureOut">
              <a:rPr lang="en-US" smtClean="0"/>
              <a:t>5/29/22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1F41F6-0A5F-43E3-9A6F-05714E0AE76E}" type="slidenum">
              <a:rPr lang="en-US" smtClean="0"/>
              <a:t>‹#›</a:t>
            </a:fld>
            <a:endParaRPr lang="en-US"/>
          </a:p>
        </p:txBody>
      </p:sp>
    </p:spTree>
    <p:extLst>
      <p:ext uri="{BB962C8B-B14F-4D97-AF65-F5344CB8AC3E}">
        <p14:creationId xmlns:p14="http://schemas.microsoft.com/office/powerpoint/2010/main" val="4092385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2C1616-34A3-4E50-B19A-34E266743680}" type="datetimeFigureOut">
              <a:rPr lang="en-US" smtClean="0"/>
              <a:t>5/29/22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1F41F6-0A5F-43E3-9A6F-05714E0AE76E}" type="slidenum">
              <a:rPr lang="en-US" smtClean="0"/>
              <a:t>‹#›</a:t>
            </a:fld>
            <a:endParaRPr lang="en-US"/>
          </a:p>
        </p:txBody>
      </p:sp>
    </p:spTree>
    <p:extLst>
      <p:ext uri="{BB962C8B-B14F-4D97-AF65-F5344CB8AC3E}">
        <p14:creationId xmlns:p14="http://schemas.microsoft.com/office/powerpoint/2010/main" val="2814656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E2C1616-34A3-4E50-B19A-34E266743680}" type="datetimeFigureOut">
              <a:rPr lang="en-US" smtClean="0"/>
              <a:t>5/29/22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1F41F6-0A5F-43E3-9A6F-05714E0AE76E}" type="slidenum">
              <a:rPr lang="en-US" smtClean="0"/>
              <a:t>‹#›</a:t>
            </a:fld>
            <a:endParaRPr lang="en-US"/>
          </a:p>
        </p:txBody>
      </p:sp>
    </p:spTree>
    <p:extLst>
      <p:ext uri="{BB962C8B-B14F-4D97-AF65-F5344CB8AC3E}">
        <p14:creationId xmlns:p14="http://schemas.microsoft.com/office/powerpoint/2010/main" val="2228016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2C1616-34A3-4E50-B19A-34E266743680}" type="datetimeFigureOut">
              <a:rPr lang="en-US" smtClean="0"/>
              <a:t>5/29/22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1F41F6-0A5F-43E3-9A6F-05714E0AE76E}" type="slidenum">
              <a:rPr lang="en-US" smtClean="0"/>
              <a:t>‹#›</a:t>
            </a:fld>
            <a:endParaRPr lang="en-US"/>
          </a:p>
        </p:txBody>
      </p:sp>
    </p:spTree>
    <p:extLst>
      <p:ext uri="{BB962C8B-B14F-4D97-AF65-F5344CB8AC3E}">
        <p14:creationId xmlns:p14="http://schemas.microsoft.com/office/powerpoint/2010/main" val="1498840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E2C1616-34A3-4E50-B19A-34E266743680}" type="datetimeFigureOut">
              <a:rPr lang="en-US" smtClean="0"/>
              <a:t>5/29/22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1F41F6-0A5F-43E3-9A6F-05714E0AE76E}" type="slidenum">
              <a:rPr lang="en-US" smtClean="0"/>
              <a:t>‹#›</a:t>
            </a:fld>
            <a:endParaRPr lang="en-US"/>
          </a:p>
        </p:txBody>
      </p:sp>
    </p:spTree>
    <p:extLst>
      <p:ext uri="{BB962C8B-B14F-4D97-AF65-F5344CB8AC3E}">
        <p14:creationId xmlns:p14="http://schemas.microsoft.com/office/powerpoint/2010/main" val="1169764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2C1616-34A3-4E50-B19A-34E266743680}" type="datetimeFigureOut">
              <a:rPr lang="en-US" smtClean="0"/>
              <a:t>5/29/22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1F41F6-0A5F-43E3-9A6F-05714E0AE76E}" type="slidenum">
              <a:rPr lang="en-US" smtClean="0"/>
              <a:t>‹#›</a:t>
            </a:fld>
            <a:endParaRPr lang="en-US"/>
          </a:p>
        </p:txBody>
      </p:sp>
    </p:spTree>
    <p:extLst>
      <p:ext uri="{BB962C8B-B14F-4D97-AF65-F5344CB8AC3E}">
        <p14:creationId xmlns:p14="http://schemas.microsoft.com/office/powerpoint/2010/main" val="819210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2C1616-34A3-4E50-B19A-34E266743680}" type="datetimeFigureOut">
              <a:rPr lang="en-US" smtClean="0"/>
              <a:t>5/29/22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1F41F6-0A5F-43E3-9A6F-05714E0AE76E}" type="slidenum">
              <a:rPr lang="en-US" smtClean="0"/>
              <a:t>‹#›</a:t>
            </a:fld>
            <a:endParaRPr lang="en-US"/>
          </a:p>
        </p:txBody>
      </p:sp>
    </p:spTree>
    <p:extLst>
      <p:ext uri="{BB962C8B-B14F-4D97-AF65-F5344CB8AC3E}">
        <p14:creationId xmlns:p14="http://schemas.microsoft.com/office/powerpoint/2010/main" val="2696246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2C1616-34A3-4E50-B19A-34E266743680}" type="datetimeFigureOut">
              <a:rPr lang="en-US" smtClean="0"/>
              <a:t>5/29/22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1F41F6-0A5F-43E3-9A6F-05714E0AE76E}" type="slidenum">
              <a:rPr lang="en-US" smtClean="0"/>
              <a:t>‹#›</a:t>
            </a:fld>
            <a:endParaRPr lang="en-US"/>
          </a:p>
        </p:txBody>
      </p:sp>
    </p:spTree>
    <p:extLst>
      <p:ext uri="{BB962C8B-B14F-4D97-AF65-F5344CB8AC3E}">
        <p14:creationId xmlns:p14="http://schemas.microsoft.com/office/powerpoint/2010/main" val="2578260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2C1616-34A3-4E50-B19A-34E266743680}" type="datetimeFigureOut">
              <a:rPr lang="en-US" smtClean="0"/>
              <a:t>5/29/22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1F41F6-0A5F-43E3-9A6F-05714E0AE76E}" type="slidenum">
              <a:rPr lang="en-US" smtClean="0"/>
              <a:t>‹#›</a:t>
            </a:fld>
            <a:endParaRPr lang="en-US"/>
          </a:p>
        </p:txBody>
      </p:sp>
    </p:spTree>
    <p:extLst>
      <p:ext uri="{BB962C8B-B14F-4D97-AF65-F5344CB8AC3E}">
        <p14:creationId xmlns:p14="http://schemas.microsoft.com/office/powerpoint/2010/main" val="22399486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337913"/>
            <a:ext cx="9144000" cy="1102519"/>
          </a:xfrm>
        </p:spPr>
        <p:txBody>
          <a:bodyPr>
            <a:noAutofit/>
          </a:bodyPr>
          <a:lstStyle/>
          <a:p>
            <a:r>
              <a:rPr lang="en-US" sz="6600" b="1" dirty="0">
                <a:solidFill>
                  <a:srgbClr val="990000"/>
                </a:solidFill>
                <a:effectLst>
                  <a:outerShdw blurRad="38100" dist="38100" dir="2700000" algn="tl">
                    <a:srgbClr val="000000">
                      <a:alpha val="43137"/>
                    </a:srgbClr>
                  </a:outerShdw>
                </a:effectLst>
              </a:rPr>
              <a:t>THE FAMILY AND </a:t>
            </a:r>
            <a:br>
              <a:rPr lang="en-US" sz="6600" b="1" dirty="0">
                <a:solidFill>
                  <a:srgbClr val="990000"/>
                </a:solidFill>
                <a:effectLst>
                  <a:outerShdw blurRad="38100" dist="38100" dir="2700000" algn="tl">
                    <a:srgbClr val="000000">
                      <a:alpha val="43137"/>
                    </a:srgbClr>
                  </a:outerShdw>
                </a:effectLst>
              </a:rPr>
            </a:br>
            <a:r>
              <a:rPr lang="en-US" sz="6600" b="1" dirty="0">
                <a:solidFill>
                  <a:srgbClr val="990000"/>
                </a:solidFill>
                <a:effectLst>
                  <a:outerShdw blurRad="38100" dist="38100" dir="2700000" algn="tl">
                    <a:srgbClr val="000000">
                      <a:alpha val="43137"/>
                    </a:srgbClr>
                  </a:outerShdw>
                </a:effectLst>
              </a:rPr>
              <a:t>THE CHURCH…</a:t>
            </a:r>
            <a:br>
              <a:rPr lang="en-US" sz="6600" b="1" dirty="0">
                <a:solidFill>
                  <a:srgbClr val="990000"/>
                </a:solidFill>
                <a:effectLst>
                  <a:outerShdw blurRad="38100" dist="38100" dir="2700000" algn="tl">
                    <a:srgbClr val="000000">
                      <a:alpha val="43137"/>
                    </a:srgbClr>
                  </a:outerShdw>
                </a:effectLst>
              </a:rPr>
            </a:br>
            <a:r>
              <a:rPr lang="en-US" sz="6600" b="1" u="sng" dirty="0">
                <a:solidFill>
                  <a:srgbClr val="990000"/>
                </a:solidFill>
                <a:effectLst>
                  <a:outerShdw blurRad="38100" dist="38100" dir="2700000" algn="tl">
                    <a:srgbClr val="000000">
                      <a:alpha val="43137"/>
                    </a:srgbClr>
                  </a:outerShdw>
                </a:effectLst>
              </a:rPr>
              <a:t>UNDERSTANDING</a:t>
            </a:r>
            <a:r>
              <a:rPr lang="en-US" sz="6600" b="1" dirty="0">
                <a:solidFill>
                  <a:srgbClr val="990000"/>
                </a:solidFill>
                <a:effectLst>
                  <a:outerShdw blurRad="38100" dist="38100" dir="2700000" algn="tl">
                    <a:srgbClr val="000000">
                      <a:alpha val="43137"/>
                    </a:srgbClr>
                  </a:outerShdw>
                </a:effectLst>
              </a:rPr>
              <a:t> ECCLESIA</a:t>
            </a:r>
            <a:endParaRPr lang="en-US" sz="9600" b="1" i="1" u="sng" dirty="0">
              <a:solidFill>
                <a:schemeClr val="tx2">
                  <a:lumMod val="75000"/>
                </a:schemeClr>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4953000" y="5562601"/>
            <a:ext cx="5562600" cy="1102519"/>
          </a:xfrm>
        </p:spPr>
        <p:txBody>
          <a:bodyPr>
            <a:normAutofit/>
          </a:bodyPr>
          <a:lstStyle/>
          <a:p>
            <a:r>
              <a:rPr lang="en-US" sz="5400" b="1" i="1" dirty="0">
                <a:solidFill>
                  <a:schemeClr val="tx2">
                    <a:lumMod val="75000"/>
                  </a:schemeClr>
                </a:solidFill>
                <a:effectLst>
                  <a:outerShdw blurRad="38100" dist="38100" dir="2700000" algn="tl">
                    <a:srgbClr val="000000">
                      <a:alpha val="43137"/>
                    </a:srgbClr>
                  </a:outerShdw>
                </a:effectLst>
                <a:latin typeface="+mj-lt"/>
              </a:rPr>
              <a:t>1 TIMOTHY 3:15</a:t>
            </a:r>
          </a:p>
        </p:txBody>
      </p:sp>
    </p:spTree>
    <p:extLst>
      <p:ext uri="{BB962C8B-B14F-4D97-AF65-F5344CB8AC3E}">
        <p14:creationId xmlns:p14="http://schemas.microsoft.com/office/powerpoint/2010/main" val="3160528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877742"/>
            <a:ext cx="9144000" cy="1102519"/>
          </a:xfrm>
        </p:spPr>
        <p:txBody>
          <a:bodyPr>
            <a:noAutofit/>
          </a:bodyPr>
          <a:lstStyle/>
          <a:p>
            <a:pPr>
              <a:lnSpc>
                <a:spcPct val="107000"/>
              </a:lnSpc>
              <a:spcBef>
                <a:spcPts val="0"/>
              </a:spcBef>
              <a:spcAft>
                <a:spcPts val="2250"/>
              </a:spcAft>
            </a:pPr>
            <a:r>
              <a:rPr lang="en-US" sz="6600" b="1" dirty="0">
                <a:solidFill>
                  <a:schemeClr val="tx2">
                    <a:lumMod val="75000"/>
                  </a:schemeClr>
                </a:solidFill>
                <a:ea typeface="Times New Roman" panose="02020603050405020304" pitchFamily="18" charset="0"/>
                <a:cs typeface="Times New Roman" panose="02020603050405020304" pitchFamily="18" charset="0"/>
              </a:rPr>
              <a:t>The local church must understand </a:t>
            </a:r>
            <a:r>
              <a:rPr lang="en-US" sz="6600" b="1" i="1" u="sng" dirty="0">
                <a:solidFill>
                  <a:srgbClr val="990000"/>
                </a:solidFill>
                <a:ea typeface="Times New Roman" panose="02020603050405020304" pitchFamily="18" charset="0"/>
                <a:cs typeface="Times New Roman" panose="02020603050405020304" pitchFamily="18" charset="0"/>
              </a:rPr>
              <a:t>WHO</a:t>
            </a:r>
            <a:r>
              <a:rPr lang="en-US" sz="6600" b="1" dirty="0">
                <a:solidFill>
                  <a:schemeClr val="tx2">
                    <a:lumMod val="75000"/>
                  </a:schemeClr>
                </a:solidFill>
                <a:ea typeface="Times New Roman" panose="02020603050405020304" pitchFamily="18" charset="0"/>
                <a:cs typeface="Times New Roman" panose="02020603050405020304" pitchFamily="18" charset="0"/>
              </a:rPr>
              <a:t> we are and </a:t>
            </a:r>
            <a:r>
              <a:rPr lang="en-US" sz="6600" b="1" i="1" u="sng" dirty="0">
                <a:solidFill>
                  <a:srgbClr val="990000"/>
                </a:solidFill>
                <a:ea typeface="Times New Roman" panose="02020603050405020304" pitchFamily="18" charset="0"/>
                <a:cs typeface="Times New Roman" panose="02020603050405020304" pitchFamily="18" charset="0"/>
              </a:rPr>
              <a:t>WHAT</a:t>
            </a:r>
            <a:r>
              <a:rPr lang="en-US" sz="6600" b="1" dirty="0">
                <a:solidFill>
                  <a:schemeClr val="tx2">
                    <a:lumMod val="75000"/>
                  </a:schemeClr>
                </a:solidFill>
                <a:ea typeface="Times New Roman" panose="02020603050405020304" pitchFamily="18" charset="0"/>
                <a:cs typeface="Times New Roman" panose="02020603050405020304" pitchFamily="18" charset="0"/>
              </a:rPr>
              <a:t> we do!</a:t>
            </a:r>
            <a:endParaRPr lang="en-US" sz="6600" dirty="0">
              <a:solidFill>
                <a:schemeClr val="tx2">
                  <a:lumMod val="75000"/>
                </a:schemeClr>
              </a:solidFill>
              <a:highlight>
                <a:srgbClr val="FFFF00"/>
              </a:highligh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20708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877742"/>
            <a:ext cx="9144000" cy="1102519"/>
          </a:xfrm>
        </p:spPr>
        <p:txBody>
          <a:bodyPr>
            <a:noAutofit/>
          </a:bodyPr>
          <a:lstStyle/>
          <a:p>
            <a:pPr>
              <a:lnSpc>
                <a:spcPct val="107000"/>
              </a:lnSpc>
              <a:spcBef>
                <a:spcPts val="0"/>
              </a:spcBef>
              <a:spcAft>
                <a:spcPts val="2250"/>
              </a:spcAft>
            </a:pPr>
            <a:r>
              <a:rPr lang="en-US" sz="6600" b="1" dirty="0">
                <a:solidFill>
                  <a:schemeClr val="tx2">
                    <a:lumMod val="75000"/>
                  </a:schemeClr>
                </a:solidFill>
                <a:ea typeface="Calibri" panose="020F0502020204030204" pitchFamily="34" charset="0"/>
                <a:cs typeface="Times New Roman" panose="02020603050405020304" pitchFamily="18" charset="0"/>
              </a:rPr>
              <a:t>All local churches fit within a </a:t>
            </a:r>
            <a:r>
              <a:rPr lang="en-US" sz="6600" b="1" i="1" u="sng" dirty="0">
                <a:solidFill>
                  <a:srgbClr val="990000"/>
                </a:solidFill>
                <a:ea typeface="Calibri" panose="020F0502020204030204" pitchFamily="34" charset="0"/>
                <a:cs typeface="Times New Roman" panose="02020603050405020304" pitchFamily="18" charset="0"/>
              </a:rPr>
              <a:t>larger common purpose…</a:t>
            </a:r>
            <a:endParaRPr lang="en-US" sz="6600" i="1" u="sng" dirty="0">
              <a:solidFill>
                <a:srgbClr val="99000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4148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877742"/>
            <a:ext cx="9144000" cy="1102519"/>
          </a:xfrm>
        </p:spPr>
        <p:txBody>
          <a:bodyPr>
            <a:noAutofit/>
          </a:bodyPr>
          <a:lstStyle/>
          <a:p>
            <a:pPr>
              <a:lnSpc>
                <a:spcPct val="107000"/>
              </a:lnSpc>
              <a:spcBef>
                <a:spcPts val="0"/>
              </a:spcBef>
              <a:spcAft>
                <a:spcPts val="2250"/>
              </a:spcAft>
            </a:pPr>
            <a:r>
              <a:rPr lang="en-US" sz="6600" b="1" dirty="0">
                <a:solidFill>
                  <a:schemeClr val="tx2">
                    <a:lumMod val="75000"/>
                  </a:schemeClr>
                </a:solidFill>
                <a:ea typeface="Calibri" panose="020F0502020204030204" pitchFamily="34" charset="0"/>
                <a:cs typeface="Times New Roman" panose="02020603050405020304" pitchFamily="18" charset="0"/>
              </a:rPr>
              <a:t>- Equip the saints</a:t>
            </a:r>
            <a:br>
              <a:rPr lang="en-US" sz="6600" b="1" dirty="0">
                <a:solidFill>
                  <a:schemeClr val="tx2">
                    <a:lumMod val="75000"/>
                  </a:schemeClr>
                </a:solidFill>
                <a:ea typeface="Calibri" panose="020F0502020204030204" pitchFamily="34" charset="0"/>
                <a:cs typeface="Times New Roman" panose="02020603050405020304" pitchFamily="18" charset="0"/>
              </a:rPr>
            </a:br>
            <a:r>
              <a:rPr lang="en-US" sz="6600" b="1" dirty="0">
                <a:solidFill>
                  <a:schemeClr val="tx2">
                    <a:lumMod val="75000"/>
                  </a:schemeClr>
                </a:solidFill>
                <a:ea typeface="Calibri" panose="020F0502020204030204" pitchFamily="34" charset="0"/>
                <a:cs typeface="Times New Roman" panose="02020603050405020304" pitchFamily="18" charset="0"/>
              </a:rPr>
              <a:t>- God’s truth</a:t>
            </a:r>
            <a:br>
              <a:rPr lang="en-US" sz="6600" b="1" dirty="0">
                <a:solidFill>
                  <a:schemeClr val="tx2">
                    <a:lumMod val="75000"/>
                  </a:schemeClr>
                </a:solidFill>
                <a:ea typeface="Calibri" panose="020F0502020204030204" pitchFamily="34" charset="0"/>
                <a:cs typeface="Times New Roman" panose="02020603050405020304" pitchFamily="18" charset="0"/>
              </a:rPr>
            </a:br>
            <a:r>
              <a:rPr lang="en-US" sz="6600" b="1" dirty="0">
                <a:solidFill>
                  <a:schemeClr val="tx2">
                    <a:lumMod val="75000"/>
                  </a:schemeClr>
                </a:solidFill>
                <a:ea typeface="Calibri" panose="020F0502020204030204" pitchFamily="34" charset="0"/>
                <a:cs typeface="Times New Roman" panose="02020603050405020304" pitchFamily="18" charset="0"/>
              </a:rPr>
              <a:t>- God’s righteousness</a:t>
            </a:r>
            <a:br>
              <a:rPr lang="en-US" sz="6600" b="1" dirty="0">
                <a:solidFill>
                  <a:schemeClr val="tx2">
                    <a:lumMod val="75000"/>
                  </a:schemeClr>
                </a:solidFill>
                <a:ea typeface="Calibri" panose="020F0502020204030204" pitchFamily="34" charset="0"/>
                <a:cs typeface="Times New Roman" panose="02020603050405020304" pitchFamily="18" charset="0"/>
              </a:rPr>
            </a:br>
            <a:r>
              <a:rPr lang="en-US" sz="6600" b="1" dirty="0">
                <a:solidFill>
                  <a:schemeClr val="tx2">
                    <a:lumMod val="75000"/>
                  </a:schemeClr>
                </a:solidFill>
                <a:ea typeface="Calibri" panose="020F0502020204030204" pitchFamily="34" charset="0"/>
                <a:cs typeface="Times New Roman" panose="02020603050405020304" pitchFamily="18" charset="0"/>
              </a:rPr>
              <a:t>- God’s agenda</a:t>
            </a:r>
            <a:endParaRPr lang="en-US" sz="6600" i="1" u="sng" dirty="0">
              <a:solidFill>
                <a:srgbClr val="99000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02307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877741"/>
            <a:ext cx="9144000" cy="1102519"/>
          </a:xfrm>
        </p:spPr>
        <p:txBody>
          <a:bodyPr>
            <a:noAutofit/>
          </a:bodyPr>
          <a:lstStyle/>
          <a:p>
            <a:r>
              <a:rPr lang="en-US" sz="5400" b="1" i="1" dirty="0">
                <a:solidFill>
                  <a:srgbClr val="990000"/>
                </a:solidFill>
                <a:ea typeface="Times New Roman" panose="02020603050405020304" pitchFamily="18" charset="0"/>
                <a:cs typeface="Times New Roman" panose="02020603050405020304" pitchFamily="18" charset="0"/>
              </a:rPr>
              <a:t>1 COR. 1:10 </a:t>
            </a:r>
            <a:r>
              <a:rPr lang="en-US" sz="4800" b="1" dirty="0">
                <a:solidFill>
                  <a:schemeClr val="tx2">
                    <a:lumMod val="75000"/>
                  </a:schemeClr>
                </a:solidFill>
                <a:ea typeface="Calibri" panose="020F0502020204030204" pitchFamily="34" charset="0"/>
                <a:cs typeface="Segoe UI" panose="020B0502040204020203" pitchFamily="34" charset="0"/>
              </a:rPr>
              <a:t>Now I plead with you, brethren, by the name of our Lord Jesus Christ, that you all </a:t>
            </a:r>
            <a:r>
              <a:rPr lang="en-US" sz="4800" b="1" dirty="0">
                <a:solidFill>
                  <a:srgbClr val="990000"/>
                </a:solidFill>
                <a:ea typeface="Calibri" panose="020F0502020204030204" pitchFamily="34" charset="0"/>
                <a:cs typeface="Segoe UI" panose="020B0502040204020203" pitchFamily="34" charset="0"/>
              </a:rPr>
              <a:t>SPEAK</a:t>
            </a:r>
            <a:r>
              <a:rPr lang="en-US" sz="4800" b="1" dirty="0">
                <a:solidFill>
                  <a:schemeClr val="tx2">
                    <a:lumMod val="75000"/>
                  </a:schemeClr>
                </a:solidFill>
                <a:ea typeface="Calibri" panose="020F0502020204030204" pitchFamily="34" charset="0"/>
                <a:cs typeface="Segoe UI" panose="020B0502040204020203" pitchFamily="34" charset="0"/>
              </a:rPr>
              <a:t> </a:t>
            </a:r>
            <a:r>
              <a:rPr lang="en-US" sz="4800" b="1" dirty="0">
                <a:solidFill>
                  <a:srgbClr val="990000"/>
                </a:solidFill>
                <a:ea typeface="Calibri" panose="020F0502020204030204" pitchFamily="34" charset="0"/>
                <a:cs typeface="Segoe UI" panose="020B0502040204020203" pitchFamily="34" charset="0"/>
              </a:rPr>
              <a:t>THE SAME THING</a:t>
            </a:r>
            <a:r>
              <a:rPr lang="en-US" sz="4800" b="1" dirty="0">
                <a:solidFill>
                  <a:schemeClr val="tx2">
                    <a:lumMod val="75000"/>
                  </a:schemeClr>
                </a:solidFill>
                <a:ea typeface="Calibri" panose="020F0502020204030204" pitchFamily="34" charset="0"/>
                <a:cs typeface="Segoe UI" panose="020B0502040204020203" pitchFamily="34" charset="0"/>
              </a:rPr>
              <a:t>, and that there be no divisions among you, but that you be perfectly joined together in the </a:t>
            </a:r>
            <a:r>
              <a:rPr lang="en-US" sz="4800" b="1" dirty="0">
                <a:solidFill>
                  <a:srgbClr val="990000"/>
                </a:solidFill>
                <a:ea typeface="Calibri" panose="020F0502020204030204" pitchFamily="34" charset="0"/>
                <a:cs typeface="Segoe UI" panose="020B0502040204020203" pitchFamily="34" charset="0"/>
              </a:rPr>
              <a:t>SAME MIND </a:t>
            </a:r>
            <a:r>
              <a:rPr lang="en-US" sz="4800" b="1" dirty="0">
                <a:solidFill>
                  <a:schemeClr val="tx2">
                    <a:lumMod val="75000"/>
                  </a:schemeClr>
                </a:solidFill>
                <a:ea typeface="Calibri" panose="020F0502020204030204" pitchFamily="34" charset="0"/>
                <a:cs typeface="Segoe UI" panose="020B0502040204020203" pitchFamily="34" charset="0"/>
              </a:rPr>
              <a:t>and in the </a:t>
            </a:r>
            <a:br>
              <a:rPr lang="en-US" sz="4800" b="1" dirty="0">
                <a:solidFill>
                  <a:schemeClr val="tx2">
                    <a:lumMod val="75000"/>
                  </a:schemeClr>
                </a:solidFill>
                <a:ea typeface="Calibri" panose="020F0502020204030204" pitchFamily="34" charset="0"/>
                <a:cs typeface="Segoe UI" panose="020B0502040204020203" pitchFamily="34" charset="0"/>
              </a:rPr>
            </a:br>
            <a:r>
              <a:rPr lang="en-US" sz="4800" b="1" dirty="0">
                <a:solidFill>
                  <a:srgbClr val="990000"/>
                </a:solidFill>
                <a:ea typeface="Calibri" panose="020F0502020204030204" pitchFamily="34" charset="0"/>
                <a:cs typeface="Segoe UI" panose="020B0502040204020203" pitchFamily="34" charset="0"/>
              </a:rPr>
              <a:t>SAME JUDGEMENT.</a:t>
            </a:r>
            <a:endParaRPr lang="en-US" sz="4800" b="1" dirty="0">
              <a:solidFill>
                <a:srgbClr val="99000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90890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877742"/>
            <a:ext cx="9144000" cy="1102519"/>
          </a:xfrm>
        </p:spPr>
        <p:txBody>
          <a:bodyPr>
            <a:noAutofit/>
          </a:bodyPr>
          <a:lstStyle/>
          <a:p>
            <a:r>
              <a:rPr lang="en-US" sz="6600" b="1" i="1" dirty="0">
                <a:solidFill>
                  <a:srgbClr val="990000"/>
                </a:solidFill>
                <a:ea typeface="Times New Roman" panose="02020603050405020304" pitchFamily="18" charset="0"/>
                <a:cs typeface="Times New Roman" panose="02020603050405020304" pitchFamily="18" charset="0"/>
              </a:rPr>
              <a:t>PSALM 1:3 </a:t>
            </a:r>
            <a:r>
              <a:rPr lang="en-US" sz="5400" b="1" dirty="0">
                <a:solidFill>
                  <a:schemeClr val="tx2">
                    <a:lumMod val="75000"/>
                  </a:schemeClr>
                </a:solidFill>
                <a:ea typeface="Calibri" panose="020F0502020204030204" pitchFamily="34" charset="0"/>
                <a:cs typeface="Segoe UI" panose="020B0502040204020203" pitchFamily="34" charset="0"/>
              </a:rPr>
              <a:t>He shall be like a tree </a:t>
            </a:r>
            <a:r>
              <a:rPr lang="en-US" sz="5400" b="1" dirty="0">
                <a:solidFill>
                  <a:srgbClr val="990000"/>
                </a:solidFill>
                <a:ea typeface="Calibri" panose="020F0502020204030204" pitchFamily="34" charset="0"/>
                <a:cs typeface="Segoe UI" panose="020B0502040204020203" pitchFamily="34" charset="0"/>
              </a:rPr>
              <a:t>PLANTED</a:t>
            </a:r>
            <a:r>
              <a:rPr lang="en-US" sz="5400" b="1" dirty="0">
                <a:solidFill>
                  <a:schemeClr val="tx2">
                    <a:lumMod val="75000"/>
                  </a:schemeClr>
                </a:solidFill>
                <a:ea typeface="Calibri" panose="020F0502020204030204" pitchFamily="34" charset="0"/>
                <a:cs typeface="Segoe UI" panose="020B0502040204020203" pitchFamily="34" charset="0"/>
              </a:rPr>
              <a:t> by the rivers of water, That brings forth its </a:t>
            </a:r>
            <a:r>
              <a:rPr lang="en-US" sz="5400" b="1" dirty="0">
                <a:solidFill>
                  <a:srgbClr val="990000"/>
                </a:solidFill>
                <a:ea typeface="Calibri" panose="020F0502020204030204" pitchFamily="34" charset="0"/>
                <a:cs typeface="Segoe UI" panose="020B0502040204020203" pitchFamily="34" charset="0"/>
              </a:rPr>
              <a:t>FRUIT</a:t>
            </a:r>
            <a:r>
              <a:rPr lang="en-US" sz="5400" b="1" dirty="0">
                <a:solidFill>
                  <a:schemeClr val="tx2">
                    <a:lumMod val="75000"/>
                  </a:schemeClr>
                </a:solidFill>
                <a:ea typeface="Calibri" panose="020F0502020204030204" pitchFamily="34" charset="0"/>
                <a:cs typeface="Segoe UI" panose="020B0502040204020203" pitchFamily="34" charset="0"/>
              </a:rPr>
              <a:t> in its season, Whose leaf also </a:t>
            </a:r>
            <a:r>
              <a:rPr lang="en-US" sz="5400" b="1" dirty="0">
                <a:solidFill>
                  <a:srgbClr val="990000"/>
                </a:solidFill>
                <a:ea typeface="Calibri" panose="020F0502020204030204" pitchFamily="34" charset="0"/>
                <a:cs typeface="Segoe UI" panose="020B0502040204020203" pitchFamily="34" charset="0"/>
              </a:rPr>
              <a:t>SHALL NOT WITHER</a:t>
            </a:r>
            <a:r>
              <a:rPr lang="en-US" sz="5400" b="1" dirty="0">
                <a:solidFill>
                  <a:schemeClr val="tx2">
                    <a:lumMod val="75000"/>
                  </a:schemeClr>
                </a:solidFill>
                <a:ea typeface="Calibri" panose="020F0502020204030204" pitchFamily="34" charset="0"/>
                <a:cs typeface="Segoe UI" panose="020B0502040204020203" pitchFamily="34" charset="0"/>
              </a:rPr>
              <a:t>; And whatever he does </a:t>
            </a:r>
            <a:r>
              <a:rPr lang="en-US" sz="5400" b="1" dirty="0">
                <a:solidFill>
                  <a:srgbClr val="990000"/>
                </a:solidFill>
                <a:ea typeface="Calibri" panose="020F0502020204030204" pitchFamily="34" charset="0"/>
                <a:cs typeface="Segoe UI" panose="020B0502040204020203" pitchFamily="34" charset="0"/>
              </a:rPr>
              <a:t>SHALL PROSPER.</a:t>
            </a:r>
            <a:endParaRPr lang="en-US" sz="5400" b="1" dirty="0">
              <a:solidFill>
                <a:srgbClr val="99000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017570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877742"/>
            <a:ext cx="9144000" cy="1102519"/>
          </a:xfrm>
        </p:spPr>
        <p:txBody>
          <a:bodyPr>
            <a:noAutofit/>
          </a:bodyPr>
          <a:lstStyle/>
          <a:p>
            <a:r>
              <a:rPr lang="en-US" sz="9600" b="1" dirty="0">
                <a:solidFill>
                  <a:srgbClr val="990000"/>
                </a:solidFill>
                <a:ea typeface="Times New Roman" panose="02020603050405020304" pitchFamily="18" charset="0"/>
                <a:cs typeface="Times New Roman" panose="02020603050405020304" pitchFamily="18" charset="0"/>
              </a:rPr>
              <a:t>COMMUNION</a:t>
            </a:r>
            <a:endParaRPr lang="en-US" sz="8800" b="1" dirty="0">
              <a:solidFill>
                <a:schemeClr val="tx2">
                  <a:lumMod val="75000"/>
                </a:schemeClr>
              </a:solidFill>
              <a:highlight>
                <a:srgbClr val="FFFF00"/>
              </a:highligh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1884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877742"/>
            <a:ext cx="9144000" cy="1102519"/>
          </a:xfrm>
        </p:spPr>
        <p:txBody>
          <a:bodyPr>
            <a:noAutofit/>
          </a:bodyPr>
          <a:lstStyle/>
          <a:p>
            <a:r>
              <a:rPr lang="en-US" sz="6600" b="1" i="1" dirty="0">
                <a:solidFill>
                  <a:srgbClr val="990000"/>
                </a:solidFill>
                <a:ea typeface="Times New Roman" panose="02020603050405020304" pitchFamily="18" charset="0"/>
                <a:cs typeface="Times New Roman" panose="02020603050405020304" pitchFamily="18" charset="0"/>
              </a:rPr>
              <a:t>1 COR. 11:23 </a:t>
            </a:r>
            <a:r>
              <a:rPr lang="en-US" sz="6000" b="1" dirty="0">
                <a:solidFill>
                  <a:schemeClr val="tx2">
                    <a:lumMod val="75000"/>
                  </a:schemeClr>
                </a:solidFill>
                <a:ea typeface="Times New Roman" panose="02020603050405020304" pitchFamily="18" charset="0"/>
                <a:cs typeface="Segoe UI" panose="020B0502040204020203" pitchFamily="34" charset="0"/>
              </a:rPr>
              <a:t>For I received from the Lord that which I also delivered to you: that the Lord Jesus on the same night in which He was betrayed took bread; </a:t>
            </a:r>
            <a:endParaRPr lang="en-US" sz="6000" b="1" dirty="0">
              <a:solidFill>
                <a:schemeClr val="tx2">
                  <a:lumMod val="75000"/>
                </a:schemeClr>
              </a:solidFill>
              <a:highlight>
                <a:srgbClr val="FFFF00"/>
              </a:highligh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608968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877742"/>
            <a:ext cx="9144000" cy="1102519"/>
          </a:xfrm>
        </p:spPr>
        <p:txBody>
          <a:bodyPr>
            <a:noAutofit/>
          </a:bodyPr>
          <a:lstStyle/>
          <a:p>
            <a:r>
              <a:rPr lang="en-US" sz="6600" b="1" i="1" dirty="0">
                <a:solidFill>
                  <a:srgbClr val="990000"/>
                </a:solidFill>
                <a:ea typeface="Times New Roman" panose="02020603050405020304" pitchFamily="18" charset="0"/>
                <a:cs typeface="Times New Roman" panose="02020603050405020304" pitchFamily="18" charset="0"/>
              </a:rPr>
              <a:t>1 COR. 11:24 </a:t>
            </a:r>
            <a:r>
              <a:rPr lang="en-US" sz="6000" b="1" dirty="0">
                <a:solidFill>
                  <a:schemeClr val="tx2">
                    <a:lumMod val="75000"/>
                  </a:schemeClr>
                </a:solidFill>
                <a:ea typeface="Calibri" panose="020F0502020204030204" pitchFamily="34" charset="0"/>
                <a:cs typeface="Segoe UI" panose="020B0502040204020203" pitchFamily="34" charset="0"/>
              </a:rPr>
              <a:t>and when He had given thanks, He broke it and said, “Take, eat; this is My body which is broken for you; do this in remembrance of Me.” </a:t>
            </a:r>
            <a:endParaRPr lang="en-US" sz="5400" b="1" dirty="0">
              <a:solidFill>
                <a:schemeClr val="tx2">
                  <a:lumMod val="75000"/>
                </a:schemeClr>
              </a:solidFill>
              <a:highlight>
                <a:srgbClr val="FFFF00"/>
              </a:highligh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82767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877742"/>
            <a:ext cx="9144000" cy="1102519"/>
          </a:xfrm>
        </p:spPr>
        <p:txBody>
          <a:bodyPr>
            <a:noAutofit/>
          </a:bodyPr>
          <a:lstStyle/>
          <a:p>
            <a:r>
              <a:rPr lang="en-US" sz="6600" b="1" i="1" dirty="0">
                <a:solidFill>
                  <a:srgbClr val="990000"/>
                </a:solidFill>
                <a:ea typeface="Times New Roman" panose="02020603050405020304" pitchFamily="18" charset="0"/>
                <a:cs typeface="Times New Roman" panose="02020603050405020304" pitchFamily="18" charset="0"/>
              </a:rPr>
              <a:t>1 COR. 11:25 </a:t>
            </a:r>
            <a:r>
              <a:rPr lang="en-US" sz="5400" b="1" dirty="0">
                <a:solidFill>
                  <a:schemeClr val="tx2">
                    <a:lumMod val="75000"/>
                  </a:schemeClr>
                </a:solidFill>
                <a:ea typeface="Times New Roman" panose="02020603050405020304" pitchFamily="18" charset="0"/>
                <a:cs typeface="Segoe UI" panose="020B0502040204020203" pitchFamily="34" charset="0"/>
              </a:rPr>
              <a:t>In the same manner He also took the cup after supper, saying, “This cup is the new covenant in My blood. This do, as often as you drink it, </a:t>
            </a:r>
            <a:r>
              <a:rPr lang="en-US" sz="5400" b="1" i="1" dirty="0">
                <a:solidFill>
                  <a:srgbClr val="990000"/>
                </a:solidFill>
                <a:ea typeface="Times New Roman" panose="02020603050405020304" pitchFamily="18" charset="0"/>
                <a:cs typeface="Segoe UI" panose="020B0502040204020203" pitchFamily="34" charset="0"/>
              </a:rPr>
              <a:t>in remembrance of Me.”</a:t>
            </a:r>
            <a:endParaRPr lang="en-US" sz="5400" b="1" i="1" dirty="0">
              <a:solidFill>
                <a:srgbClr val="99000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951917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877742"/>
            <a:ext cx="9144000" cy="1102519"/>
          </a:xfrm>
        </p:spPr>
        <p:txBody>
          <a:bodyPr>
            <a:noAutofit/>
          </a:bodyPr>
          <a:lstStyle/>
          <a:p>
            <a:r>
              <a:rPr lang="en-US" sz="6600" b="1" i="1" dirty="0">
                <a:solidFill>
                  <a:srgbClr val="990000"/>
                </a:solidFill>
                <a:ea typeface="Times New Roman" panose="02020603050405020304" pitchFamily="18" charset="0"/>
                <a:cs typeface="Times New Roman" panose="02020603050405020304" pitchFamily="18" charset="0"/>
              </a:rPr>
              <a:t>1 COR. 11:26 </a:t>
            </a:r>
            <a:r>
              <a:rPr lang="en-US" sz="5400" b="1" dirty="0">
                <a:solidFill>
                  <a:schemeClr val="tx2">
                    <a:lumMod val="75000"/>
                  </a:schemeClr>
                </a:solidFill>
                <a:ea typeface="Times New Roman" panose="02020603050405020304" pitchFamily="18" charset="0"/>
                <a:cs typeface="Segoe UI" panose="020B0502040204020203" pitchFamily="34" charset="0"/>
              </a:rPr>
              <a:t>For as often as you eat this bread and drink this cup, you proclaim the Lord’s death till He comes.</a:t>
            </a:r>
            <a:endParaRPr lang="en-US" sz="5400" b="1" dirty="0">
              <a:solidFill>
                <a:schemeClr val="tx2">
                  <a:lumMod val="75000"/>
                </a:schemeClr>
              </a:solidFill>
              <a:highlight>
                <a:srgbClr val="FFFF00"/>
              </a:highligh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16411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877742"/>
            <a:ext cx="9144000" cy="1102519"/>
          </a:xfrm>
        </p:spPr>
        <p:txBody>
          <a:bodyPr>
            <a:noAutofit/>
          </a:bodyPr>
          <a:lstStyle/>
          <a:p>
            <a:r>
              <a:rPr lang="en-US" sz="6000" b="1" i="1" dirty="0">
                <a:solidFill>
                  <a:srgbClr val="990000"/>
                </a:solidFill>
                <a:ea typeface="Times New Roman" panose="02020603050405020304" pitchFamily="18" charset="0"/>
                <a:cs typeface="Times New Roman" panose="02020603050405020304" pitchFamily="18" charset="0"/>
              </a:rPr>
              <a:t>1 TIMOTHY 3:15 </a:t>
            </a:r>
            <a:r>
              <a:rPr lang="en-US" sz="5400" b="1" i="1" dirty="0">
                <a:solidFill>
                  <a:schemeClr val="tx2">
                    <a:lumMod val="75000"/>
                  </a:schemeClr>
                </a:solidFill>
                <a:ea typeface="Times New Roman" panose="02020603050405020304" pitchFamily="18" charset="0"/>
                <a:cs typeface="Segoe UI" panose="020B0502040204020203" pitchFamily="34" charset="0"/>
              </a:rPr>
              <a:t>but if I am delayed, </a:t>
            </a:r>
            <a:r>
              <a:rPr lang="en-US" sz="5400" b="1" i="1" dirty="0">
                <a:solidFill>
                  <a:schemeClr val="tx2">
                    <a:lumMod val="75000"/>
                  </a:schemeClr>
                </a:solidFill>
                <a:highlight>
                  <a:srgbClr val="FFFF00"/>
                </a:highlight>
                <a:ea typeface="Times New Roman" panose="02020603050405020304" pitchFamily="18" charset="0"/>
                <a:cs typeface="Segoe UI" panose="020B0502040204020203" pitchFamily="34" charset="0"/>
              </a:rPr>
              <a:t>I write so that you may know</a:t>
            </a:r>
            <a:r>
              <a:rPr lang="en-US" sz="5400" b="1" i="1" dirty="0">
                <a:solidFill>
                  <a:schemeClr val="tx2">
                    <a:lumMod val="75000"/>
                  </a:schemeClr>
                </a:solidFill>
                <a:ea typeface="Times New Roman" panose="02020603050405020304" pitchFamily="18" charset="0"/>
                <a:cs typeface="Segoe UI" panose="020B0502040204020203" pitchFamily="34" charset="0"/>
              </a:rPr>
              <a:t> </a:t>
            </a:r>
            <a:r>
              <a:rPr lang="en-US" sz="5400" b="1" i="1" u="sng" dirty="0">
                <a:solidFill>
                  <a:schemeClr val="tx2">
                    <a:lumMod val="75000"/>
                  </a:schemeClr>
                </a:solidFill>
                <a:ea typeface="Times New Roman" panose="02020603050405020304" pitchFamily="18" charset="0"/>
                <a:cs typeface="Segoe UI" panose="020B0502040204020203" pitchFamily="34" charset="0"/>
              </a:rPr>
              <a:t>how you ought to conduct yourself in the house of God</a:t>
            </a:r>
            <a:r>
              <a:rPr lang="en-US" sz="5400" b="1" i="1" dirty="0">
                <a:solidFill>
                  <a:schemeClr val="tx2">
                    <a:lumMod val="75000"/>
                  </a:schemeClr>
                </a:solidFill>
                <a:ea typeface="Times New Roman" panose="02020603050405020304" pitchFamily="18" charset="0"/>
                <a:cs typeface="Segoe UI" panose="020B0502040204020203" pitchFamily="34" charset="0"/>
              </a:rPr>
              <a:t>, </a:t>
            </a:r>
            <a:r>
              <a:rPr lang="en-US" sz="5400" b="1" i="1" dirty="0">
                <a:solidFill>
                  <a:schemeClr val="tx2">
                    <a:lumMod val="75000"/>
                  </a:schemeClr>
                </a:solidFill>
                <a:highlight>
                  <a:srgbClr val="FFFF00"/>
                </a:highlight>
                <a:ea typeface="Times New Roman" panose="02020603050405020304" pitchFamily="18" charset="0"/>
                <a:cs typeface="Segoe UI" panose="020B0502040204020203" pitchFamily="34" charset="0"/>
              </a:rPr>
              <a:t>which is the church </a:t>
            </a:r>
            <a:r>
              <a:rPr lang="en-US" sz="5400" b="1" i="1" dirty="0">
                <a:solidFill>
                  <a:schemeClr val="tx2">
                    <a:lumMod val="75000"/>
                  </a:schemeClr>
                </a:solidFill>
                <a:ea typeface="Times New Roman" panose="02020603050405020304" pitchFamily="18" charset="0"/>
                <a:cs typeface="Segoe UI" panose="020B0502040204020203" pitchFamily="34" charset="0"/>
              </a:rPr>
              <a:t>of the living God, the pillar and ground of the truth. </a:t>
            </a:r>
            <a:endParaRPr lang="en-US" sz="3600" b="1" dirty="0">
              <a:solidFill>
                <a:schemeClr val="tx2">
                  <a:lumMod val="75000"/>
                </a:schemeClr>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621863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877742"/>
            <a:ext cx="9144000" cy="1102519"/>
          </a:xfrm>
        </p:spPr>
        <p:txBody>
          <a:bodyPr>
            <a:noAutofit/>
          </a:bodyPr>
          <a:lstStyle/>
          <a:p>
            <a:r>
              <a:rPr lang="en-US" sz="8000" b="1" i="1" dirty="0">
                <a:solidFill>
                  <a:srgbClr val="990000"/>
                </a:solidFill>
                <a:ea typeface="Times New Roman" panose="02020603050405020304" pitchFamily="18" charset="0"/>
                <a:cs typeface="Times New Roman" panose="02020603050405020304" pitchFamily="18" charset="0"/>
              </a:rPr>
              <a:t>ISAIAH 9:6 </a:t>
            </a:r>
            <a:r>
              <a:rPr lang="en-US" sz="6600" b="1" dirty="0">
                <a:solidFill>
                  <a:schemeClr val="tx2">
                    <a:lumMod val="75000"/>
                  </a:schemeClr>
                </a:solidFill>
              </a:rPr>
              <a:t>For to us a child is born, to us a son is given, and </a:t>
            </a:r>
            <a:r>
              <a:rPr lang="en-US" sz="6600" b="1" dirty="0">
                <a:solidFill>
                  <a:schemeClr val="tx2">
                    <a:lumMod val="75000"/>
                  </a:schemeClr>
                </a:solidFill>
                <a:highlight>
                  <a:srgbClr val="FFFF00"/>
                </a:highlight>
              </a:rPr>
              <a:t>the government will be on his shoulders...</a:t>
            </a:r>
            <a:endParaRPr lang="en-US" sz="6000" b="1" dirty="0">
              <a:solidFill>
                <a:schemeClr val="tx2">
                  <a:lumMod val="75000"/>
                </a:schemeClr>
              </a:solidFill>
              <a:highlight>
                <a:srgbClr val="FFFF00"/>
              </a:highligh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37549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877742"/>
            <a:ext cx="9144000" cy="1102519"/>
          </a:xfrm>
        </p:spPr>
        <p:txBody>
          <a:bodyPr>
            <a:noAutofit/>
          </a:bodyPr>
          <a:lstStyle/>
          <a:p>
            <a:r>
              <a:rPr lang="en-US" sz="7200" b="1" i="1" dirty="0">
                <a:solidFill>
                  <a:srgbClr val="990000"/>
                </a:solidFill>
                <a:ea typeface="Times New Roman" panose="02020603050405020304" pitchFamily="18" charset="0"/>
                <a:cs typeface="Times New Roman" panose="02020603050405020304" pitchFamily="18" charset="0"/>
              </a:rPr>
              <a:t>ISAIAH 9:7a </a:t>
            </a:r>
            <a:r>
              <a:rPr lang="en-US" sz="6000" b="1" dirty="0">
                <a:solidFill>
                  <a:schemeClr val="tx2">
                    <a:lumMod val="75000"/>
                  </a:schemeClr>
                </a:solidFill>
              </a:rPr>
              <a:t>Of the greatness of his government and peace </a:t>
            </a:r>
            <a:r>
              <a:rPr lang="en-US" sz="6000" b="1" dirty="0">
                <a:solidFill>
                  <a:schemeClr val="tx2">
                    <a:lumMod val="75000"/>
                  </a:schemeClr>
                </a:solidFill>
                <a:highlight>
                  <a:srgbClr val="FFFF00"/>
                </a:highlight>
              </a:rPr>
              <a:t>there will be no end.</a:t>
            </a:r>
            <a:r>
              <a:rPr lang="en-US" sz="6000" b="1" dirty="0">
                <a:solidFill>
                  <a:schemeClr val="tx2">
                    <a:lumMod val="75000"/>
                  </a:schemeClr>
                </a:solidFill>
              </a:rPr>
              <a:t> </a:t>
            </a:r>
            <a:endParaRPr lang="en-US" sz="2800" b="1" dirty="0">
              <a:solidFill>
                <a:schemeClr val="tx2">
                  <a:lumMod val="75000"/>
                </a:schemeClr>
              </a:solidFill>
              <a:highlight>
                <a:srgbClr val="FFFF00"/>
              </a:highligh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02893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6977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337913"/>
            <a:ext cx="9144000" cy="1102519"/>
          </a:xfrm>
        </p:spPr>
        <p:txBody>
          <a:bodyPr>
            <a:noAutofit/>
          </a:bodyPr>
          <a:lstStyle/>
          <a:p>
            <a:r>
              <a:rPr lang="en-US" sz="8000" b="1" dirty="0">
                <a:solidFill>
                  <a:srgbClr val="990000"/>
                </a:solidFill>
                <a:effectLst>
                  <a:outerShdw blurRad="38100" dist="38100" dir="2700000" algn="tl">
                    <a:srgbClr val="000000">
                      <a:alpha val="43137"/>
                    </a:srgbClr>
                  </a:outerShdw>
                </a:effectLst>
              </a:rPr>
              <a:t>1. </a:t>
            </a:r>
            <a:r>
              <a:rPr lang="en-US" sz="8000" b="1" i="1" u="sng" dirty="0">
                <a:solidFill>
                  <a:srgbClr val="990000"/>
                </a:solidFill>
                <a:effectLst>
                  <a:outerShdw blurRad="38100" dist="38100" dir="2700000" algn="tl">
                    <a:srgbClr val="000000">
                      <a:alpha val="43137"/>
                    </a:srgbClr>
                  </a:outerShdw>
                </a:effectLst>
              </a:rPr>
              <a:t>DEFINE</a:t>
            </a:r>
            <a:r>
              <a:rPr lang="en-US" sz="8000" b="1" dirty="0">
                <a:solidFill>
                  <a:srgbClr val="990000"/>
                </a:solidFill>
                <a:effectLst>
                  <a:outerShdw blurRad="38100" dist="38100" dir="2700000" algn="tl">
                    <a:srgbClr val="000000">
                      <a:alpha val="43137"/>
                    </a:srgbClr>
                  </a:outerShdw>
                </a:effectLst>
              </a:rPr>
              <a:t> ECCLESIA</a:t>
            </a:r>
            <a:endParaRPr lang="en-US" sz="13800" b="1" dirty="0">
              <a:solidFill>
                <a:schemeClr val="tx2">
                  <a:lumMod val="75000"/>
                </a:schemeClr>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029200" y="4800601"/>
            <a:ext cx="5334000" cy="1102519"/>
          </a:xfrm>
        </p:spPr>
        <p:txBody>
          <a:bodyPr>
            <a:normAutofit/>
          </a:bodyPr>
          <a:lstStyle/>
          <a:p>
            <a:r>
              <a:rPr lang="en-US" sz="6000" b="1" i="1" dirty="0">
                <a:solidFill>
                  <a:schemeClr val="tx2">
                    <a:lumMod val="75000"/>
                  </a:schemeClr>
                </a:solidFill>
                <a:effectLst>
                  <a:outerShdw blurRad="38100" dist="38100" dir="2700000" algn="tl">
                    <a:srgbClr val="000000">
                      <a:alpha val="43137"/>
                    </a:srgbClr>
                  </a:outerShdw>
                </a:effectLst>
                <a:latin typeface="+mj-lt"/>
              </a:rPr>
              <a:t>1 TIMOTHY 3:15</a:t>
            </a:r>
          </a:p>
        </p:txBody>
      </p:sp>
    </p:spTree>
    <p:extLst>
      <p:ext uri="{BB962C8B-B14F-4D97-AF65-F5344CB8AC3E}">
        <p14:creationId xmlns:p14="http://schemas.microsoft.com/office/powerpoint/2010/main" val="759078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EAED3C-6D65-44D7-A9FC-0A28B2A7D757}"/>
              </a:ext>
            </a:extLst>
          </p:cNvPr>
          <p:cNvSpPr>
            <a:spLocks noGrp="1"/>
          </p:cNvSpPr>
          <p:nvPr>
            <p:ph type="title"/>
          </p:nvPr>
        </p:nvSpPr>
        <p:spPr>
          <a:xfrm>
            <a:off x="1524000" y="857252"/>
            <a:ext cx="9144000" cy="5143499"/>
          </a:xfrm>
        </p:spPr>
        <p:txBody>
          <a:bodyPr>
            <a:noAutofit/>
          </a:bodyPr>
          <a:lstStyle/>
          <a:p>
            <a:pPr>
              <a:spcBef>
                <a:spcPts val="0"/>
              </a:spcBef>
            </a:pPr>
            <a:r>
              <a:rPr lang="en-US" sz="6600" b="1" i="1" u="sng" dirty="0">
                <a:solidFill>
                  <a:srgbClr val="990000"/>
                </a:solidFill>
                <a:ea typeface="Times New Roman" panose="02020603050405020304" pitchFamily="18" charset="0"/>
                <a:cs typeface="Courier New" panose="02070309020205020404" pitchFamily="49" charset="0"/>
              </a:rPr>
              <a:t>ECCLESIA</a:t>
            </a:r>
            <a:r>
              <a:rPr lang="en-US" sz="6600" b="1" i="1" dirty="0">
                <a:solidFill>
                  <a:srgbClr val="990000"/>
                </a:solidFill>
                <a:ea typeface="Times New Roman" panose="02020603050405020304" pitchFamily="18" charset="0"/>
                <a:cs typeface="Courier New" panose="02070309020205020404" pitchFamily="49" charset="0"/>
              </a:rPr>
              <a:t>:</a:t>
            </a:r>
            <a:r>
              <a:rPr lang="en-US" sz="6600" b="1" dirty="0">
                <a:ea typeface="Times New Roman" panose="02020603050405020304" pitchFamily="18" charset="0"/>
                <a:cs typeface="Courier New" panose="02070309020205020404" pitchFamily="49" charset="0"/>
              </a:rPr>
              <a:t> </a:t>
            </a:r>
            <a:r>
              <a:rPr lang="en-US" sz="6000" b="1" dirty="0">
                <a:solidFill>
                  <a:schemeClr val="tx2">
                    <a:lumMod val="75000"/>
                  </a:schemeClr>
                </a:solidFill>
                <a:ea typeface="Times New Roman" panose="02020603050405020304" pitchFamily="18" charset="0"/>
                <a:cs typeface="Arial" panose="020B0604020202020204" pitchFamily="34" charset="0"/>
              </a:rPr>
              <a:t>from </a:t>
            </a:r>
            <a:r>
              <a:rPr lang="en-US" sz="6000" b="1" i="1" dirty="0">
                <a:solidFill>
                  <a:schemeClr val="tx2">
                    <a:lumMod val="75000"/>
                  </a:schemeClr>
                </a:solidFill>
                <a:ea typeface="Times New Roman" panose="02020603050405020304" pitchFamily="18" charset="0"/>
                <a:cs typeface="Arial" panose="020B0604020202020204" pitchFamily="34" charset="0"/>
              </a:rPr>
              <a:t>ek</a:t>
            </a:r>
            <a:r>
              <a:rPr lang="en-US" sz="6000" b="1" dirty="0">
                <a:solidFill>
                  <a:schemeClr val="tx2">
                    <a:lumMod val="75000"/>
                  </a:schemeClr>
                </a:solidFill>
                <a:ea typeface="Times New Roman" panose="02020603050405020304" pitchFamily="18" charset="0"/>
                <a:cs typeface="Courier New" panose="02070309020205020404" pitchFamily="49" charset="0"/>
              </a:rPr>
              <a:t>, "out of," and </a:t>
            </a:r>
            <a:r>
              <a:rPr lang="en-US" sz="6000" b="1" i="1" dirty="0" err="1">
                <a:solidFill>
                  <a:schemeClr val="tx2">
                    <a:lumMod val="75000"/>
                  </a:schemeClr>
                </a:solidFill>
                <a:ea typeface="Times New Roman" panose="02020603050405020304" pitchFamily="18" charset="0"/>
                <a:cs typeface="Arial" panose="020B0604020202020204" pitchFamily="34" charset="0"/>
              </a:rPr>
              <a:t>klesis</a:t>
            </a:r>
            <a:r>
              <a:rPr lang="en-US" sz="6000" b="1" dirty="0">
                <a:solidFill>
                  <a:schemeClr val="tx2">
                    <a:lumMod val="75000"/>
                  </a:schemeClr>
                </a:solidFill>
                <a:ea typeface="Times New Roman" panose="02020603050405020304" pitchFamily="18" charset="0"/>
                <a:cs typeface="Courier New" panose="02070309020205020404" pitchFamily="49" charset="0"/>
              </a:rPr>
              <a:t>, "a calling" (</a:t>
            </a:r>
            <a:r>
              <a:rPr lang="en-US" sz="6000" b="1" i="1" dirty="0" err="1">
                <a:solidFill>
                  <a:schemeClr val="tx2">
                    <a:lumMod val="75000"/>
                  </a:schemeClr>
                </a:solidFill>
                <a:ea typeface="Times New Roman" panose="02020603050405020304" pitchFamily="18" charset="0"/>
                <a:cs typeface="Arial" panose="020B0604020202020204" pitchFamily="34" charset="0"/>
              </a:rPr>
              <a:t>kaleo</a:t>
            </a:r>
            <a:r>
              <a:rPr lang="en-US" sz="6000" b="1" dirty="0">
                <a:solidFill>
                  <a:schemeClr val="tx2">
                    <a:lumMod val="75000"/>
                  </a:schemeClr>
                </a:solidFill>
                <a:ea typeface="Times New Roman" panose="02020603050405020304" pitchFamily="18" charset="0"/>
                <a:cs typeface="Courier New" panose="02070309020205020404" pitchFamily="49" charset="0"/>
              </a:rPr>
              <a:t>, "to call") - </a:t>
            </a:r>
            <a:r>
              <a:rPr lang="en-US" sz="6000" b="1" dirty="0">
                <a:solidFill>
                  <a:schemeClr val="tx2">
                    <a:lumMod val="75000"/>
                  </a:schemeClr>
                </a:solidFill>
                <a:highlight>
                  <a:srgbClr val="FFFF00"/>
                </a:highlight>
                <a:ea typeface="Times New Roman" panose="02020603050405020304" pitchFamily="18" charset="0"/>
                <a:cs typeface="Courier New" panose="02070309020205020404" pitchFamily="49" charset="0"/>
              </a:rPr>
              <a:t>THE “CALLED OUT” ONES</a:t>
            </a:r>
          </a:p>
        </p:txBody>
      </p:sp>
    </p:spTree>
    <p:extLst>
      <p:ext uri="{BB962C8B-B14F-4D97-AF65-F5344CB8AC3E}">
        <p14:creationId xmlns:p14="http://schemas.microsoft.com/office/powerpoint/2010/main" val="1587019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337913"/>
            <a:ext cx="9144000" cy="1102519"/>
          </a:xfrm>
        </p:spPr>
        <p:txBody>
          <a:bodyPr>
            <a:noAutofit/>
          </a:bodyPr>
          <a:lstStyle/>
          <a:p>
            <a:r>
              <a:rPr lang="en-US" sz="6600" b="1" dirty="0">
                <a:solidFill>
                  <a:srgbClr val="990000"/>
                </a:solidFill>
                <a:effectLst>
                  <a:outerShdw blurRad="38100" dist="38100" dir="2700000" algn="tl">
                    <a:srgbClr val="000000">
                      <a:alpha val="43137"/>
                    </a:srgbClr>
                  </a:outerShdw>
                </a:effectLst>
              </a:rPr>
              <a:t>2. THE </a:t>
            </a:r>
            <a:r>
              <a:rPr lang="en-US" sz="6600" b="1" i="1" u="sng" dirty="0">
                <a:solidFill>
                  <a:srgbClr val="990000"/>
                </a:solidFill>
                <a:effectLst>
                  <a:outerShdw blurRad="38100" dist="38100" dir="2700000" algn="tl">
                    <a:srgbClr val="000000">
                      <a:alpha val="43137"/>
                    </a:srgbClr>
                  </a:outerShdw>
                </a:effectLst>
              </a:rPr>
              <a:t>HISTORY</a:t>
            </a:r>
            <a:r>
              <a:rPr lang="en-US" sz="6600" b="1" dirty="0">
                <a:solidFill>
                  <a:srgbClr val="990000"/>
                </a:solidFill>
                <a:effectLst>
                  <a:outerShdw blurRad="38100" dist="38100" dir="2700000" algn="tl">
                    <a:srgbClr val="000000">
                      <a:alpha val="43137"/>
                    </a:srgbClr>
                  </a:outerShdw>
                </a:effectLst>
              </a:rPr>
              <a:t> OF THE WORD ECCLESIA</a:t>
            </a:r>
            <a:endParaRPr lang="en-US" sz="6600" b="1" dirty="0">
              <a:solidFill>
                <a:schemeClr val="tx2">
                  <a:lumMod val="75000"/>
                </a:schemeClr>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4419600" y="5029201"/>
            <a:ext cx="5715000" cy="1102519"/>
          </a:xfrm>
        </p:spPr>
        <p:txBody>
          <a:bodyPr>
            <a:normAutofit/>
          </a:bodyPr>
          <a:lstStyle/>
          <a:p>
            <a:r>
              <a:rPr lang="en-US" sz="6000" b="1" i="1" dirty="0">
                <a:solidFill>
                  <a:schemeClr val="tx2">
                    <a:lumMod val="75000"/>
                  </a:schemeClr>
                </a:solidFill>
                <a:effectLst>
                  <a:outerShdw blurRad="38100" dist="38100" dir="2700000" algn="tl">
                    <a:srgbClr val="000000">
                      <a:alpha val="43137"/>
                    </a:srgbClr>
                  </a:outerShdw>
                </a:effectLst>
                <a:latin typeface="+mj-lt"/>
              </a:rPr>
              <a:t>1 TIMOTHY 3:15</a:t>
            </a:r>
          </a:p>
        </p:txBody>
      </p:sp>
    </p:spTree>
    <p:extLst>
      <p:ext uri="{BB962C8B-B14F-4D97-AF65-F5344CB8AC3E}">
        <p14:creationId xmlns:p14="http://schemas.microsoft.com/office/powerpoint/2010/main" val="1025954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877742"/>
            <a:ext cx="9144000" cy="1102519"/>
          </a:xfrm>
        </p:spPr>
        <p:txBody>
          <a:bodyPr>
            <a:noAutofit/>
          </a:bodyPr>
          <a:lstStyle/>
          <a:p>
            <a:pPr>
              <a:lnSpc>
                <a:spcPct val="107000"/>
              </a:lnSpc>
              <a:spcBef>
                <a:spcPts val="0"/>
              </a:spcBef>
              <a:spcAft>
                <a:spcPts val="2250"/>
              </a:spcAft>
            </a:pPr>
            <a:r>
              <a:rPr lang="en-US" sz="5400" b="1" i="1" dirty="0">
                <a:solidFill>
                  <a:schemeClr val="tx2">
                    <a:lumMod val="75000"/>
                  </a:schemeClr>
                </a:solidFill>
                <a:ea typeface="Times New Roman" panose="02020603050405020304" pitchFamily="18" charset="0"/>
                <a:cs typeface="Times New Roman" panose="02020603050405020304" pitchFamily="18" charset="0"/>
              </a:rPr>
              <a:t>A prestigious assembly of Athenian citizens who regularly met to discuss civil matters.</a:t>
            </a:r>
            <a:endParaRPr lang="en-US" sz="5400" dirty="0">
              <a:solidFill>
                <a:schemeClr val="tx2">
                  <a:lumMod val="75000"/>
                </a:schemeClr>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4185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877742"/>
            <a:ext cx="9144000" cy="1102519"/>
          </a:xfrm>
        </p:spPr>
        <p:txBody>
          <a:bodyPr>
            <a:noAutofit/>
          </a:bodyPr>
          <a:lstStyle/>
          <a:p>
            <a:pPr>
              <a:lnSpc>
                <a:spcPct val="107000"/>
              </a:lnSpc>
              <a:spcBef>
                <a:spcPts val="0"/>
              </a:spcBef>
              <a:spcAft>
                <a:spcPts val="2250"/>
              </a:spcAft>
            </a:pPr>
            <a:r>
              <a:rPr lang="en-US" sz="5400" b="1" dirty="0">
                <a:solidFill>
                  <a:schemeClr val="tx2">
                    <a:lumMod val="75000"/>
                  </a:schemeClr>
                </a:solidFill>
                <a:ea typeface="Times New Roman" panose="02020603050405020304" pitchFamily="18" charset="0"/>
                <a:cs typeface="Times New Roman" panose="02020603050405020304" pitchFamily="18" charset="0"/>
              </a:rPr>
              <a:t>To be </a:t>
            </a:r>
            <a:r>
              <a:rPr lang="en-US" sz="5400" b="1" i="1" dirty="0">
                <a:solidFill>
                  <a:srgbClr val="990000"/>
                </a:solidFill>
                <a:ea typeface="Times New Roman" panose="02020603050405020304" pitchFamily="18" charset="0"/>
                <a:cs typeface="Times New Roman" panose="02020603050405020304" pitchFamily="18" charset="0"/>
              </a:rPr>
              <a:t>called out </a:t>
            </a:r>
            <a:r>
              <a:rPr lang="en-US" sz="5400" b="1" dirty="0">
                <a:solidFill>
                  <a:schemeClr val="tx2">
                    <a:lumMod val="75000"/>
                  </a:schemeClr>
                </a:solidFill>
                <a:ea typeface="Times New Roman" panose="02020603050405020304" pitchFamily="18" charset="0"/>
                <a:cs typeface="Times New Roman" panose="02020603050405020304" pitchFamily="18" charset="0"/>
              </a:rPr>
              <a:t>from society and </a:t>
            </a:r>
            <a:r>
              <a:rPr lang="en-US" sz="5400" b="1" i="1" dirty="0">
                <a:solidFill>
                  <a:srgbClr val="990000"/>
                </a:solidFill>
                <a:ea typeface="Times New Roman" panose="02020603050405020304" pitchFamily="18" charset="0"/>
                <a:cs typeface="Times New Roman" panose="02020603050405020304" pitchFamily="18" charset="0"/>
              </a:rPr>
              <a:t>invited</a:t>
            </a:r>
            <a:r>
              <a:rPr lang="en-US" sz="5400" b="1" i="1" dirty="0">
                <a:solidFill>
                  <a:schemeClr val="tx2">
                    <a:lumMod val="75000"/>
                  </a:schemeClr>
                </a:solidFill>
                <a:ea typeface="Times New Roman" panose="02020603050405020304" pitchFamily="18" charset="0"/>
                <a:cs typeface="Times New Roman" panose="02020603050405020304" pitchFamily="18" charset="0"/>
              </a:rPr>
              <a:t> </a:t>
            </a:r>
            <a:r>
              <a:rPr lang="en-US" sz="5400" b="1" dirty="0">
                <a:solidFill>
                  <a:schemeClr val="tx2">
                    <a:lumMod val="75000"/>
                  </a:schemeClr>
                </a:solidFill>
                <a:highlight>
                  <a:srgbClr val="FFFF00"/>
                </a:highlight>
                <a:ea typeface="Times New Roman" panose="02020603050405020304" pitchFamily="18" charset="0"/>
                <a:cs typeface="Times New Roman" panose="02020603050405020304" pitchFamily="18" charset="0"/>
              </a:rPr>
              <a:t>to be a member </a:t>
            </a:r>
            <a:r>
              <a:rPr lang="en-US" sz="5400" b="1" dirty="0">
                <a:solidFill>
                  <a:schemeClr val="tx2">
                    <a:lumMod val="75000"/>
                  </a:schemeClr>
                </a:solidFill>
                <a:ea typeface="Times New Roman" panose="02020603050405020304" pitchFamily="18" charset="0"/>
                <a:cs typeface="Times New Roman" panose="02020603050405020304" pitchFamily="18" charset="0"/>
              </a:rPr>
              <a:t>of this assembly was a great honor.</a:t>
            </a:r>
            <a:endParaRPr lang="en-US" sz="5400" dirty="0">
              <a:solidFill>
                <a:schemeClr val="tx2">
                  <a:lumMod val="75000"/>
                </a:schemeClr>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77894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337913"/>
            <a:ext cx="9144000" cy="1102519"/>
          </a:xfrm>
        </p:spPr>
        <p:txBody>
          <a:bodyPr>
            <a:noAutofit/>
          </a:bodyPr>
          <a:lstStyle/>
          <a:p>
            <a:r>
              <a:rPr lang="en-US" sz="6600" b="1" dirty="0">
                <a:solidFill>
                  <a:srgbClr val="990000"/>
                </a:solidFill>
                <a:effectLst>
                  <a:outerShdw blurRad="38100" dist="38100" dir="2700000" algn="tl">
                    <a:srgbClr val="000000">
                      <a:alpha val="43137"/>
                    </a:srgbClr>
                  </a:outerShdw>
                </a:effectLst>
              </a:rPr>
              <a:t>3. THE </a:t>
            </a:r>
            <a:r>
              <a:rPr lang="en-US" sz="6600" b="1" i="1" u="sng" dirty="0">
                <a:solidFill>
                  <a:srgbClr val="990000"/>
                </a:solidFill>
                <a:effectLst>
                  <a:outerShdw blurRad="38100" dist="38100" dir="2700000" algn="tl">
                    <a:srgbClr val="000000">
                      <a:alpha val="43137"/>
                    </a:srgbClr>
                  </a:outerShdw>
                </a:effectLst>
              </a:rPr>
              <a:t>FUNCTION</a:t>
            </a:r>
            <a:r>
              <a:rPr lang="en-US" sz="6600" b="1" dirty="0">
                <a:solidFill>
                  <a:srgbClr val="990000"/>
                </a:solidFill>
                <a:effectLst>
                  <a:outerShdw blurRad="38100" dist="38100" dir="2700000" algn="tl">
                    <a:srgbClr val="000000">
                      <a:alpha val="43137"/>
                    </a:srgbClr>
                  </a:outerShdw>
                </a:effectLst>
              </a:rPr>
              <a:t> OF ECCLESIA</a:t>
            </a:r>
            <a:endParaRPr lang="en-US" sz="6600" b="1" dirty="0">
              <a:solidFill>
                <a:schemeClr val="tx2">
                  <a:lumMod val="75000"/>
                </a:schemeClr>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4419600" y="5029201"/>
            <a:ext cx="5715000" cy="1102519"/>
          </a:xfrm>
        </p:spPr>
        <p:txBody>
          <a:bodyPr>
            <a:normAutofit/>
          </a:bodyPr>
          <a:lstStyle/>
          <a:p>
            <a:r>
              <a:rPr lang="en-US" sz="6000" b="1" i="1" dirty="0">
                <a:solidFill>
                  <a:schemeClr val="tx2">
                    <a:lumMod val="75000"/>
                  </a:schemeClr>
                </a:solidFill>
                <a:effectLst>
                  <a:outerShdw blurRad="38100" dist="38100" dir="2700000" algn="tl">
                    <a:srgbClr val="000000">
                      <a:alpha val="43137"/>
                    </a:srgbClr>
                  </a:outerShdw>
                </a:effectLst>
                <a:latin typeface="+mj-lt"/>
              </a:rPr>
              <a:t>JOHN 1:51 [AMP]</a:t>
            </a:r>
          </a:p>
        </p:txBody>
      </p:sp>
    </p:spTree>
    <p:extLst>
      <p:ext uri="{BB962C8B-B14F-4D97-AF65-F5344CB8AC3E}">
        <p14:creationId xmlns:p14="http://schemas.microsoft.com/office/powerpoint/2010/main" val="1488050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877742"/>
            <a:ext cx="9144000" cy="1102519"/>
          </a:xfrm>
        </p:spPr>
        <p:txBody>
          <a:bodyPr>
            <a:noAutofit/>
          </a:bodyPr>
          <a:lstStyle/>
          <a:p>
            <a:pPr>
              <a:lnSpc>
                <a:spcPct val="107000"/>
              </a:lnSpc>
              <a:spcBef>
                <a:spcPts val="0"/>
              </a:spcBef>
              <a:spcAft>
                <a:spcPts val="2250"/>
              </a:spcAft>
            </a:pPr>
            <a:r>
              <a:rPr lang="en-US" sz="5400" b="1" dirty="0">
                <a:solidFill>
                  <a:srgbClr val="990000"/>
                </a:solidFill>
                <a:ea typeface="Times New Roman" panose="02020603050405020304" pitchFamily="18" charset="0"/>
                <a:cs typeface="Times New Roman" panose="02020603050405020304" pitchFamily="18" charset="0"/>
              </a:rPr>
              <a:t>JOHN 1:51 [AMP] </a:t>
            </a:r>
            <a:r>
              <a:rPr lang="en-US" sz="4800" b="1" i="1" dirty="0">
                <a:solidFill>
                  <a:schemeClr val="tx2">
                    <a:lumMod val="75000"/>
                  </a:schemeClr>
                </a:solidFill>
                <a:ea typeface="Calibri" panose="020F0502020204030204" pitchFamily="34" charset="0"/>
                <a:cs typeface="Segoe UI" panose="020B0502040204020203" pitchFamily="34" charset="0"/>
              </a:rPr>
              <a:t>Then He said to him, “I assure you and most solemnly say to you, you will see heaven opened and the angels of God ascending and descending </a:t>
            </a:r>
            <a:r>
              <a:rPr lang="en-US" sz="4800" b="1" i="1" dirty="0">
                <a:solidFill>
                  <a:schemeClr val="tx2">
                    <a:lumMod val="75000"/>
                  </a:schemeClr>
                </a:solidFill>
                <a:highlight>
                  <a:srgbClr val="00FFFF"/>
                </a:highlight>
                <a:ea typeface="Calibri" panose="020F0502020204030204" pitchFamily="34" charset="0"/>
                <a:cs typeface="Segoe UI" panose="020B0502040204020203" pitchFamily="34" charset="0"/>
              </a:rPr>
              <a:t>on the Son of Man… The Bridge between heaven and earth.”</a:t>
            </a:r>
            <a:endParaRPr lang="en-US" sz="4800" dirty="0">
              <a:solidFill>
                <a:schemeClr val="tx2">
                  <a:lumMod val="75000"/>
                </a:schemeClr>
              </a:solidFill>
              <a:highlight>
                <a:srgbClr val="FFFF00"/>
              </a:highligh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555483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24780</TotalTime>
  <Words>518</Words>
  <Application>Microsoft Macintosh PowerPoint</Application>
  <PresentationFormat>Widescreen</PresentationFormat>
  <Paragraphs>25</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THE FAMILY AND  THE CHURCH… UNDERSTANDING ECCLESIA</vt:lpstr>
      <vt:lpstr>1 TIMOTHY 3:15 but if I am delayed, I write so that you may know how you ought to conduct yourself in the house of God, which is the church of the living God, the pillar and ground of the truth. </vt:lpstr>
      <vt:lpstr>1. DEFINE ECCLESIA</vt:lpstr>
      <vt:lpstr>ECCLESIA: from ek, "out of," and klesis, "a calling" (kaleo, "to call") - THE “CALLED OUT” ONES</vt:lpstr>
      <vt:lpstr>2. THE HISTORY OF THE WORD ECCLESIA</vt:lpstr>
      <vt:lpstr>A prestigious assembly of Athenian citizens who regularly met to discuss civil matters.</vt:lpstr>
      <vt:lpstr>To be called out from society and invited to be a member of this assembly was a great honor.</vt:lpstr>
      <vt:lpstr>3. THE FUNCTION OF ECCLESIA</vt:lpstr>
      <vt:lpstr>JOHN 1:51 [AMP] Then He said to him, “I assure you and most solemnly say to you, you will see heaven opened and the angels of God ascending and descending on the Son of Man… The Bridge between heaven and earth.”</vt:lpstr>
      <vt:lpstr>The local church must understand WHO we are and WHAT we do!</vt:lpstr>
      <vt:lpstr>All local churches fit within a larger common purpose…</vt:lpstr>
      <vt:lpstr>- Equip the saints - God’s truth - God’s righteousness - God’s agenda</vt:lpstr>
      <vt:lpstr>1 COR. 1:10 Now I plead with you, brethren, by the name of our Lord Jesus Christ, that you all SPEAK THE SAME THING, and that there be no divisions among you, but that you be perfectly joined together in the SAME MIND and in the  SAME JUDGEMENT.</vt:lpstr>
      <vt:lpstr>PSALM 1:3 He shall be like a tree PLANTED by the rivers of water, That brings forth its FRUIT in its season, Whose leaf also SHALL NOT WITHER; And whatever he does SHALL PROSPER.</vt:lpstr>
      <vt:lpstr>COMMUNION</vt:lpstr>
      <vt:lpstr>1 COR. 11:23 For I received from the Lord that which I also delivered to you: that the Lord Jesus on the same night in which He was betrayed took bread; </vt:lpstr>
      <vt:lpstr>1 COR. 11:24 and when He had given thanks, He broke it and said, “Take, eat; this is My body which is broken for you; do this in remembrance of Me.” </vt:lpstr>
      <vt:lpstr>1 COR. 11:25 In the same manner He also took the cup after supper, saying, “This cup is the new covenant in My blood. This do, as often as you drink it, in remembrance of Me.”</vt:lpstr>
      <vt:lpstr>1 COR. 11:26 For as often as you eat this bread and drink this cup, you proclaim the Lord’s death till He comes.</vt:lpstr>
      <vt:lpstr>ISAIAH 9:6 For to us a child is born, to us a son is given, and the government will be on his shoulders...</vt:lpstr>
      <vt:lpstr>ISAIAH 9:7a Of the greatness of his government and peace there will be no end. </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CELEBRATE FREEDOM – PART 2</dc:title>
  <dc:creator>Maemay12</dc:creator>
  <cp:lastModifiedBy>The Bridge Church</cp:lastModifiedBy>
  <cp:revision>136</cp:revision>
  <cp:lastPrinted>2021-11-13T17:24:54Z</cp:lastPrinted>
  <dcterms:created xsi:type="dcterms:W3CDTF">2016-07-16T16:50:23Z</dcterms:created>
  <dcterms:modified xsi:type="dcterms:W3CDTF">2022-05-29T13:31:04Z</dcterms:modified>
</cp:coreProperties>
</file>