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4905" r:id="rId2"/>
    <p:sldId id="5701" r:id="rId3"/>
    <p:sldId id="5702" r:id="rId4"/>
    <p:sldId id="5263" r:id="rId5"/>
    <p:sldId id="5703" r:id="rId6"/>
    <p:sldId id="5704" r:id="rId7"/>
    <p:sldId id="5705" r:id="rId8"/>
    <p:sldId id="5706" r:id="rId9"/>
    <p:sldId id="4969" r:id="rId10"/>
  </p:sldIdLst>
  <p:sldSz cx="12192000" cy="6858000"/>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03" autoAdjust="0"/>
    <p:restoredTop sz="94660"/>
  </p:normalViewPr>
  <p:slideViewPr>
    <p:cSldViewPr>
      <p:cViewPr varScale="1">
        <p:scale>
          <a:sx n="113" d="100"/>
          <a:sy n="113" d="100"/>
        </p:scale>
        <p:origin x="200" y="50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013" tIns="45507" rIns="91013" bIns="45507" rtlCol="0"/>
          <a:lstStyle>
            <a:lvl1pPr algn="l">
              <a:defRPr sz="1200"/>
            </a:lvl1pPr>
          </a:lstStyle>
          <a:p>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013" tIns="45507" rIns="91013" bIns="45507" rtlCol="0"/>
          <a:lstStyle>
            <a:lvl1pPr algn="r">
              <a:defRPr sz="1200"/>
            </a:lvl1pPr>
          </a:lstStyle>
          <a:p>
            <a:fld id="{01BA63F8-9BBB-4218-BE2C-608650F38E14}" type="datetimeFigureOut">
              <a:rPr lang="en-US" smtClean="0"/>
              <a:t>2/6/24</a:t>
            </a:fld>
            <a:endParaRPr lang="en-US"/>
          </a:p>
        </p:txBody>
      </p:sp>
      <p:sp>
        <p:nvSpPr>
          <p:cNvPr id="4" name="Slide Image Placeholder 3"/>
          <p:cNvSpPr>
            <a:spLocks noGrp="1" noRot="1" noChangeAspect="1"/>
          </p:cNvSpPr>
          <p:nvPr>
            <p:ph type="sldImg" idx="2"/>
          </p:nvPr>
        </p:nvSpPr>
        <p:spPr>
          <a:xfrm>
            <a:off x="350838" y="693738"/>
            <a:ext cx="6156325" cy="3463925"/>
          </a:xfrm>
          <a:prstGeom prst="rect">
            <a:avLst/>
          </a:prstGeom>
          <a:noFill/>
          <a:ln w="12700">
            <a:solidFill>
              <a:prstClr val="black"/>
            </a:solidFill>
          </a:ln>
        </p:spPr>
        <p:txBody>
          <a:bodyPr vert="horz" lIns="91013" tIns="45507" rIns="91013" bIns="45507" rtlCol="0" anchor="ctr"/>
          <a:lstStyle/>
          <a:p>
            <a:endParaRPr lang="en-US"/>
          </a:p>
        </p:txBody>
      </p:sp>
      <p:sp>
        <p:nvSpPr>
          <p:cNvPr id="5" name="Notes Placeholder 4"/>
          <p:cNvSpPr>
            <a:spLocks noGrp="1"/>
          </p:cNvSpPr>
          <p:nvPr>
            <p:ph type="body" sz="quarter" idx="3"/>
          </p:nvPr>
        </p:nvSpPr>
        <p:spPr>
          <a:xfrm>
            <a:off x="685800" y="4388644"/>
            <a:ext cx="5486400" cy="4157662"/>
          </a:xfrm>
          <a:prstGeom prst="rect">
            <a:avLst/>
          </a:prstGeom>
        </p:spPr>
        <p:txBody>
          <a:bodyPr vert="horz" lIns="91013" tIns="45507" rIns="91013" bIns="455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684"/>
            <a:ext cx="2971800" cy="461963"/>
          </a:xfrm>
          <a:prstGeom prst="rect">
            <a:avLst/>
          </a:prstGeom>
        </p:spPr>
        <p:txBody>
          <a:bodyPr vert="horz" lIns="91013" tIns="45507" rIns="91013" bIns="45507"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684"/>
            <a:ext cx="2971800" cy="461963"/>
          </a:xfrm>
          <a:prstGeom prst="rect">
            <a:avLst/>
          </a:prstGeom>
        </p:spPr>
        <p:txBody>
          <a:bodyPr vert="horz" lIns="91013" tIns="45507" rIns="91013" bIns="45507" rtlCol="0" anchor="b"/>
          <a:lstStyle>
            <a:lvl1pPr algn="r">
              <a:defRPr sz="1200"/>
            </a:lvl1pPr>
          </a:lstStyle>
          <a:p>
            <a:fld id="{6831A69E-7543-4F33-BA39-47132DA2A0B2}" type="slidenum">
              <a:rPr lang="en-US" smtClean="0"/>
              <a:t>‹#›</a:t>
            </a:fld>
            <a:endParaRPr lang="en-US"/>
          </a:p>
        </p:txBody>
      </p:sp>
    </p:spTree>
    <p:extLst>
      <p:ext uri="{BB962C8B-B14F-4D97-AF65-F5344CB8AC3E}">
        <p14:creationId xmlns:p14="http://schemas.microsoft.com/office/powerpoint/2010/main" val="351730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831A69E-7543-4F33-BA39-47132DA2A0B2}" type="slidenum">
              <a:rPr lang="en-US" smtClean="0"/>
              <a:t>1</a:t>
            </a:fld>
            <a:endParaRPr lang="en-US"/>
          </a:p>
        </p:txBody>
      </p:sp>
    </p:spTree>
    <p:extLst>
      <p:ext uri="{BB962C8B-B14F-4D97-AF65-F5344CB8AC3E}">
        <p14:creationId xmlns:p14="http://schemas.microsoft.com/office/powerpoint/2010/main" val="2607914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831A69E-7543-4F33-BA39-47132DA2A0B2}" type="slidenum">
              <a:rPr lang="en-US" smtClean="0"/>
              <a:t>2</a:t>
            </a:fld>
            <a:endParaRPr lang="en-US"/>
          </a:p>
        </p:txBody>
      </p:sp>
    </p:spTree>
    <p:extLst>
      <p:ext uri="{BB962C8B-B14F-4D97-AF65-F5344CB8AC3E}">
        <p14:creationId xmlns:p14="http://schemas.microsoft.com/office/powerpoint/2010/main" val="927266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831A69E-7543-4F33-BA39-47132DA2A0B2}" type="slidenum">
              <a:rPr lang="en-US" smtClean="0"/>
              <a:t>3</a:t>
            </a:fld>
            <a:endParaRPr lang="en-US"/>
          </a:p>
        </p:txBody>
      </p:sp>
    </p:spTree>
    <p:extLst>
      <p:ext uri="{BB962C8B-B14F-4D97-AF65-F5344CB8AC3E}">
        <p14:creationId xmlns:p14="http://schemas.microsoft.com/office/powerpoint/2010/main" val="1787830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831A69E-7543-4F33-BA39-47132DA2A0B2}" type="slidenum">
              <a:rPr lang="en-US" smtClean="0"/>
              <a:t>4</a:t>
            </a:fld>
            <a:endParaRPr lang="en-US"/>
          </a:p>
        </p:txBody>
      </p:sp>
    </p:spTree>
    <p:extLst>
      <p:ext uri="{BB962C8B-B14F-4D97-AF65-F5344CB8AC3E}">
        <p14:creationId xmlns:p14="http://schemas.microsoft.com/office/powerpoint/2010/main" val="3875335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78443B-E844-A5FB-AB64-BBEDE73602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F737639-29B1-532F-3727-5DD829CB5C9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9D19054-4E6E-187B-0EC1-3FBDF607EF7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62A560E-E0D4-080D-F929-9B5DE2CB6623}"/>
              </a:ext>
            </a:extLst>
          </p:cNvPr>
          <p:cNvSpPr>
            <a:spLocks noGrp="1"/>
          </p:cNvSpPr>
          <p:nvPr>
            <p:ph type="sldNum" sz="quarter" idx="5"/>
          </p:nvPr>
        </p:nvSpPr>
        <p:spPr/>
        <p:txBody>
          <a:bodyPr/>
          <a:lstStyle/>
          <a:p>
            <a:fld id="{6831A69E-7543-4F33-BA39-47132DA2A0B2}" type="slidenum">
              <a:rPr lang="en-US" smtClean="0"/>
              <a:t>5</a:t>
            </a:fld>
            <a:endParaRPr lang="en-US"/>
          </a:p>
        </p:txBody>
      </p:sp>
    </p:spTree>
    <p:extLst>
      <p:ext uri="{BB962C8B-B14F-4D97-AF65-F5344CB8AC3E}">
        <p14:creationId xmlns:p14="http://schemas.microsoft.com/office/powerpoint/2010/main" val="4087007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DAA08F-CA14-C86B-0BAB-2558970CDF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F1858D-37B8-B995-3AFE-C6B7126F61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8BA0CA-0EDA-B701-76D6-4C26C0CAFCE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3A857CA-4AE7-672B-1F3A-6BF6332B6390}"/>
              </a:ext>
            </a:extLst>
          </p:cNvPr>
          <p:cNvSpPr>
            <a:spLocks noGrp="1"/>
          </p:cNvSpPr>
          <p:nvPr>
            <p:ph type="sldNum" sz="quarter" idx="5"/>
          </p:nvPr>
        </p:nvSpPr>
        <p:spPr/>
        <p:txBody>
          <a:bodyPr/>
          <a:lstStyle/>
          <a:p>
            <a:fld id="{6831A69E-7543-4F33-BA39-47132DA2A0B2}" type="slidenum">
              <a:rPr lang="en-US" smtClean="0"/>
              <a:t>6</a:t>
            </a:fld>
            <a:endParaRPr lang="en-US"/>
          </a:p>
        </p:txBody>
      </p:sp>
    </p:spTree>
    <p:extLst>
      <p:ext uri="{BB962C8B-B14F-4D97-AF65-F5344CB8AC3E}">
        <p14:creationId xmlns:p14="http://schemas.microsoft.com/office/powerpoint/2010/main" val="1987749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0CC890-C0D8-5CA7-D0F4-04F1DA44392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E3C763-6D45-5306-B988-F8F4A34946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09EA20-844B-C3F7-B878-77CC0935D55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AFE882F-1297-A37F-2CDE-233267D8A363}"/>
              </a:ext>
            </a:extLst>
          </p:cNvPr>
          <p:cNvSpPr>
            <a:spLocks noGrp="1"/>
          </p:cNvSpPr>
          <p:nvPr>
            <p:ph type="sldNum" sz="quarter" idx="5"/>
          </p:nvPr>
        </p:nvSpPr>
        <p:spPr/>
        <p:txBody>
          <a:bodyPr/>
          <a:lstStyle/>
          <a:p>
            <a:fld id="{6831A69E-7543-4F33-BA39-47132DA2A0B2}" type="slidenum">
              <a:rPr lang="en-US" smtClean="0"/>
              <a:t>7</a:t>
            </a:fld>
            <a:endParaRPr lang="en-US"/>
          </a:p>
        </p:txBody>
      </p:sp>
    </p:spTree>
    <p:extLst>
      <p:ext uri="{BB962C8B-B14F-4D97-AF65-F5344CB8AC3E}">
        <p14:creationId xmlns:p14="http://schemas.microsoft.com/office/powerpoint/2010/main" val="3431213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39E0E8-C598-6D51-129F-176666DBFB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D54138-22AC-D918-7E64-D2DC4DA611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639974-5D66-2B7D-E2DE-C92050CB9E1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17787B9-CACA-7FBC-9AC3-01E16979BF54}"/>
              </a:ext>
            </a:extLst>
          </p:cNvPr>
          <p:cNvSpPr>
            <a:spLocks noGrp="1"/>
          </p:cNvSpPr>
          <p:nvPr>
            <p:ph type="sldNum" sz="quarter" idx="5"/>
          </p:nvPr>
        </p:nvSpPr>
        <p:spPr/>
        <p:txBody>
          <a:bodyPr/>
          <a:lstStyle/>
          <a:p>
            <a:fld id="{6831A69E-7543-4F33-BA39-47132DA2A0B2}" type="slidenum">
              <a:rPr lang="en-US" smtClean="0"/>
              <a:t>8</a:t>
            </a:fld>
            <a:endParaRPr lang="en-US"/>
          </a:p>
        </p:txBody>
      </p:sp>
    </p:spTree>
    <p:extLst>
      <p:ext uri="{BB962C8B-B14F-4D97-AF65-F5344CB8AC3E}">
        <p14:creationId xmlns:p14="http://schemas.microsoft.com/office/powerpoint/2010/main" val="2060736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831A69E-7543-4F33-BA39-47132DA2A0B2}" type="slidenum">
              <a:rPr lang="en-US" smtClean="0"/>
              <a:t>9</a:t>
            </a:fld>
            <a:endParaRPr lang="en-US"/>
          </a:p>
        </p:txBody>
      </p:sp>
    </p:spTree>
    <p:extLst>
      <p:ext uri="{BB962C8B-B14F-4D97-AF65-F5344CB8AC3E}">
        <p14:creationId xmlns:p14="http://schemas.microsoft.com/office/powerpoint/2010/main" val="224106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2C1616-34A3-4E50-B19A-34E266743680}" type="datetimeFigureOut">
              <a:rPr lang="en-US" smtClean="0"/>
              <a:t>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136756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2C1616-34A3-4E50-B19A-34E266743680}" type="datetimeFigureOut">
              <a:rPr lang="en-US" smtClean="0"/>
              <a:t>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607919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2C1616-34A3-4E50-B19A-34E266743680}" type="datetimeFigureOut">
              <a:rPr lang="en-US" smtClean="0"/>
              <a:t>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78333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2C1616-34A3-4E50-B19A-34E266743680}" type="datetimeFigureOut">
              <a:rPr lang="en-US" smtClean="0"/>
              <a:t>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409238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2C1616-34A3-4E50-B19A-34E266743680}" type="datetimeFigureOut">
              <a:rPr lang="en-US" smtClean="0"/>
              <a:t>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814656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2C1616-34A3-4E50-B19A-34E266743680}" type="datetimeFigureOut">
              <a:rPr lang="en-US" smtClean="0"/>
              <a:t>2/6/24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22801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2C1616-34A3-4E50-B19A-34E266743680}" type="datetimeFigureOut">
              <a:rPr lang="en-US" smtClean="0"/>
              <a:t>2/6/24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149884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2C1616-34A3-4E50-B19A-34E266743680}" type="datetimeFigureOut">
              <a:rPr lang="en-US" smtClean="0"/>
              <a:t>2/6/24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1169764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C1616-34A3-4E50-B19A-34E266743680}" type="datetimeFigureOut">
              <a:rPr lang="en-US" smtClean="0"/>
              <a:t>2/6/24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819210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2C1616-34A3-4E50-B19A-34E266743680}" type="datetimeFigureOut">
              <a:rPr lang="en-US" smtClean="0"/>
              <a:t>2/6/24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696246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2C1616-34A3-4E50-B19A-34E266743680}" type="datetimeFigureOut">
              <a:rPr lang="en-US" smtClean="0"/>
              <a:t>2/6/24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57826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C1616-34A3-4E50-B19A-34E266743680}" type="datetimeFigureOut">
              <a:rPr lang="en-US" smtClean="0"/>
              <a:t>2/6/24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F41F6-0A5F-43E3-9A6F-05714E0AE76E}" type="slidenum">
              <a:rPr lang="en-US" smtClean="0"/>
              <a:t>‹#›</a:t>
            </a:fld>
            <a:endParaRPr lang="en-US"/>
          </a:p>
        </p:txBody>
      </p:sp>
    </p:spTree>
    <p:extLst>
      <p:ext uri="{BB962C8B-B14F-4D97-AF65-F5344CB8AC3E}">
        <p14:creationId xmlns:p14="http://schemas.microsoft.com/office/powerpoint/2010/main" val="2239948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9170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EAED3C-6D65-44D7-A9FC-0A28B2A7D757}"/>
              </a:ext>
            </a:extLst>
          </p:cNvPr>
          <p:cNvSpPr>
            <a:spLocks noGrp="1"/>
          </p:cNvSpPr>
          <p:nvPr>
            <p:ph type="title"/>
          </p:nvPr>
        </p:nvSpPr>
        <p:spPr>
          <a:xfrm>
            <a:off x="0" y="1"/>
            <a:ext cx="12192000" cy="6857999"/>
          </a:xfrm>
        </p:spPr>
        <p:txBody>
          <a:bodyPr>
            <a:noAutofit/>
          </a:bodyPr>
          <a:lstStyle/>
          <a:p>
            <a:pPr>
              <a:lnSpc>
                <a:spcPct val="107000"/>
              </a:lnSpc>
              <a:spcBef>
                <a:spcPts val="0"/>
              </a:spcBef>
              <a:spcAft>
                <a:spcPts val="800"/>
              </a:spcAft>
            </a:pPr>
            <a:r>
              <a:rPr lang="en-US" sz="6600" b="1" kern="100" dirty="0">
                <a:solidFill>
                  <a:srgbClr val="800000"/>
                </a:solidFill>
                <a:effectLst/>
                <a:latin typeface="Calibri" panose="020F0502020204030204" pitchFamily="34" charset="0"/>
                <a:ea typeface="Calibri" panose="020F0502020204030204" pitchFamily="34" charset="0"/>
                <a:cs typeface="Times New Roman" panose="02020603050405020304" pitchFamily="18" charset="0"/>
              </a:rPr>
              <a:t>GENESIS 26:17 </a:t>
            </a:r>
            <a:r>
              <a:rPr lang="en-US" sz="6600" b="1" dirty="0">
                <a:solidFill>
                  <a:srgbClr val="002060"/>
                </a:solidFill>
                <a:effectLst/>
                <a:latin typeface="Calibri" panose="020F0502020204030204" pitchFamily="34" charset="0"/>
                <a:ea typeface="Calibri" panose="020F0502020204030204" pitchFamily="34" charset="0"/>
              </a:rPr>
              <a:t>Then Isaac departed from there and pitched his tent in the Valley of </a:t>
            </a:r>
            <a:r>
              <a:rPr lang="en-US" sz="6600" b="1" dirty="0" err="1">
                <a:solidFill>
                  <a:srgbClr val="002060"/>
                </a:solidFill>
                <a:effectLst/>
                <a:latin typeface="Calibri" panose="020F0502020204030204" pitchFamily="34" charset="0"/>
                <a:ea typeface="Calibri" panose="020F0502020204030204" pitchFamily="34" charset="0"/>
              </a:rPr>
              <a:t>Gerar</a:t>
            </a:r>
            <a:r>
              <a:rPr lang="en-US" sz="6600" b="1" dirty="0">
                <a:solidFill>
                  <a:srgbClr val="002060"/>
                </a:solidFill>
                <a:effectLst/>
                <a:latin typeface="Calibri" panose="020F0502020204030204" pitchFamily="34" charset="0"/>
                <a:ea typeface="Calibri" panose="020F0502020204030204" pitchFamily="34" charset="0"/>
              </a:rPr>
              <a:t>, and dwelt there. </a:t>
            </a:r>
            <a:endParaRPr lang="en-US" sz="6600" b="1" kern="100" dirty="0">
              <a:solidFill>
                <a:srgbClr val="002060"/>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3184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EAED3C-6D65-44D7-A9FC-0A28B2A7D757}"/>
              </a:ext>
            </a:extLst>
          </p:cNvPr>
          <p:cNvSpPr>
            <a:spLocks noGrp="1"/>
          </p:cNvSpPr>
          <p:nvPr>
            <p:ph type="title"/>
          </p:nvPr>
        </p:nvSpPr>
        <p:spPr>
          <a:xfrm>
            <a:off x="0" y="1"/>
            <a:ext cx="12192000" cy="6857999"/>
          </a:xfrm>
        </p:spPr>
        <p:txBody>
          <a:bodyPr>
            <a:noAutofit/>
          </a:bodyPr>
          <a:lstStyle/>
          <a:p>
            <a:pPr>
              <a:lnSpc>
                <a:spcPct val="107000"/>
              </a:lnSpc>
              <a:spcBef>
                <a:spcPts val="0"/>
              </a:spcBef>
              <a:spcAft>
                <a:spcPts val="800"/>
              </a:spcAft>
            </a:pPr>
            <a:r>
              <a:rPr lang="en-US" sz="6600" b="1" kern="100" dirty="0">
                <a:solidFill>
                  <a:srgbClr val="800000"/>
                </a:solidFill>
                <a:effectLst/>
                <a:latin typeface="Calibri" panose="020F0502020204030204" pitchFamily="34" charset="0"/>
                <a:ea typeface="Calibri" panose="020F0502020204030204" pitchFamily="34" charset="0"/>
                <a:cs typeface="Times New Roman" panose="02020603050405020304" pitchFamily="18" charset="0"/>
              </a:rPr>
              <a:t>GENESIS 26:18 </a:t>
            </a:r>
            <a:r>
              <a:rPr lang="en-US" sz="6000" b="1" dirty="0">
                <a:solidFill>
                  <a:srgbClr val="002060"/>
                </a:solidFill>
                <a:effectLst/>
                <a:latin typeface="Calibri" panose="020F0502020204030204" pitchFamily="34" charset="0"/>
                <a:ea typeface="Times New Roman" panose="02020603050405020304" pitchFamily="18" charset="0"/>
              </a:rPr>
              <a:t>And </a:t>
            </a:r>
            <a:r>
              <a:rPr lang="en-US" sz="6000" b="1" u="sng" dirty="0">
                <a:solidFill>
                  <a:srgbClr val="002060"/>
                </a:solidFill>
                <a:effectLst/>
                <a:latin typeface="Calibri" panose="020F0502020204030204" pitchFamily="34" charset="0"/>
                <a:ea typeface="Times New Roman" panose="02020603050405020304" pitchFamily="18" charset="0"/>
              </a:rPr>
              <a:t>Isaac dug again the wells of water</a:t>
            </a:r>
            <a:r>
              <a:rPr lang="en-US" sz="6000" b="1" dirty="0">
                <a:solidFill>
                  <a:srgbClr val="002060"/>
                </a:solidFill>
                <a:effectLst/>
                <a:latin typeface="Calibri" panose="020F0502020204030204" pitchFamily="34" charset="0"/>
                <a:ea typeface="Times New Roman" panose="02020603050405020304" pitchFamily="18" charset="0"/>
              </a:rPr>
              <a:t> which they had dug in the days of Abraham his father, for the Philistines had stopped them up after the death of Abraham. </a:t>
            </a:r>
            <a:r>
              <a:rPr lang="en-US" sz="6000" b="1" u="sng" dirty="0">
                <a:solidFill>
                  <a:srgbClr val="002060"/>
                </a:solidFill>
                <a:effectLst/>
                <a:latin typeface="Calibri" panose="020F0502020204030204" pitchFamily="34" charset="0"/>
                <a:ea typeface="Times New Roman" panose="02020603050405020304" pitchFamily="18" charset="0"/>
              </a:rPr>
              <a:t>He called them by the names which his father had called them.</a:t>
            </a:r>
            <a:endParaRPr lang="en-US" sz="6000" b="1" kern="100" dirty="0">
              <a:solidFill>
                <a:srgbClr val="002060"/>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2497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78656"/>
            <a:ext cx="12192000" cy="1700688"/>
          </a:xfrm>
        </p:spPr>
        <p:txBody>
          <a:bodyPr>
            <a:noAutofit/>
          </a:bodyPr>
          <a:lstStyle/>
          <a:p>
            <a:pPr marL="0" marR="0" algn="ctr">
              <a:lnSpc>
                <a:spcPct val="107000"/>
              </a:lnSpc>
              <a:spcBef>
                <a:spcPts val="0"/>
              </a:spcBef>
              <a:spcAft>
                <a:spcPts val="800"/>
              </a:spcAft>
            </a:pPr>
            <a:r>
              <a:rPr lang="en-US" sz="7200" b="1" kern="100" dirty="0">
                <a:solidFill>
                  <a:srgbClr val="800000"/>
                </a:solidFill>
                <a:effectLst/>
                <a:latin typeface="+mn-lt"/>
                <a:ea typeface="Calibri" panose="020F0502020204030204" pitchFamily="34" charset="0"/>
                <a:cs typeface="Times New Roman" panose="02020603050405020304" pitchFamily="18" charset="0"/>
              </a:rPr>
              <a:t>THE WELL OF </a:t>
            </a:r>
            <a:br>
              <a:rPr lang="en-US" sz="7200" b="1" kern="100" dirty="0">
                <a:solidFill>
                  <a:srgbClr val="800000"/>
                </a:solidFill>
                <a:effectLst/>
                <a:latin typeface="+mn-lt"/>
                <a:ea typeface="Calibri" panose="020F0502020204030204" pitchFamily="34" charset="0"/>
                <a:cs typeface="Times New Roman" panose="02020603050405020304" pitchFamily="18" charset="0"/>
              </a:rPr>
            </a:br>
            <a:r>
              <a:rPr lang="en-US" sz="7200" b="1" kern="100" dirty="0">
                <a:solidFill>
                  <a:srgbClr val="800000"/>
                </a:solidFill>
                <a:effectLst/>
                <a:latin typeface="+mn-lt"/>
                <a:ea typeface="Calibri" panose="020F0502020204030204" pitchFamily="34" charset="0"/>
                <a:cs typeface="Times New Roman" panose="02020603050405020304" pitchFamily="18" charset="0"/>
              </a:rPr>
              <a:t>WORSHIP…</a:t>
            </a:r>
            <a:br>
              <a:rPr lang="en-US" sz="7200" b="1" kern="100" dirty="0">
                <a:solidFill>
                  <a:srgbClr val="800000"/>
                </a:solidFill>
                <a:effectLst/>
                <a:latin typeface="+mn-lt"/>
                <a:ea typeface="Calibri" panose="020F0502020204030204" pitchFamily="34" charset="0"/>
                <a:cs typeface="Times New Roman" panose="02020603050405020304" pitchFamily="18" charset="0"/>
              </a:rPr>
            </a:br>
            <a:br>
              <a:rPr lang="en-US" sz="7200" b="1" dirty="0">
                <a:solidFill>
                  <a:srgbClr val="990000"/>
                </a:solidFill>
                <a:effectLst>
                  <a:outerShdw blurRad="38100" dist="38100" dir="2700000" algn="tl">
                    <a:srgbClr val="000000">
                      <a:alpha val="43137"/>
                    </a:srgbClr>
                  </a:outerShdw>
                </a:effectLst>
                <a:latin typeface="+mn-lt"/>
                <a:ea typeface="Times New Roman" panose="02020603050405020304" pitchFamily="18" charset="0"/>
                <a:cs typeface="Calibri" panose="020F0502020204030204" pitchFamily="34" charset="0"/>
              </a:rPr>
            </a:br>
            <a:r>
              <a:rPr lang="en-US" sz="5400" b="1" dirty="0">
                <a:solidFill>
                  <a:srgbClr val="002060"/>
                </a:solidFill>
                <a:effectLst>
                  <a:outerShdw blurRad="38100" dist="38100" dir="2700000" algn="tl">
                    <a:srgbClr val="000000">
                      <a:alpha val="43137"/>
                    </a:srgbClr>
                  </a:outerShdw>
                </a:effectLst>
                <a:latin typeface="+mn-lt"/>
                <a:ea typeface="Times New Roman" panose="02020603050405020304" pitchFamily="18" charset="0"/>
                <a:cs typeface="Calibri" panose="020F0502020204030204" pitchFamily="34" charset="0"/>
              </a:rPr>
              <a:t>Genesis 26:23-25</a:t>
            </a:r>
            <a:endParaRPr lang="en-US" sz="5400" b="1" u="sng" dirty="0">
              <a:solidFill>
                <a:srgbClr val="002060"/>
              </a:solidFill>
              <a:effectLst>
                <a:outerShdw blurRad="38100" dist="38100" dir="2700000" algn="tl">
                  <a:srgbClr val="000000">
                    <a:alpha val="43137"/>
                  </a:srgbClr>
                </a:outerShdw>
              </a:effectLst>
              <a:highlight>
                <a:srgbClr val="FFFF00"/>
              </a:highlight>
              <a:latin typeface="+mn-lt"/>
            </a:endParaRPr>
          </a:p>
        </p:txBody>
      </p:sp>
    </p:spTree>
    <p:extLst>
      <p:ext uri="{BB962C8B-B14F-4D97-AF65-F5344CB8AC3E}">
        <p14:creationId xmlns:p14="http://schemas.microsoft.com/office/powerpoint/2010/main" val="423241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0E2316-1055-622C-063E-065B5600765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3B0F5ED-CA55-9AFD-E071-81C3EA5BEBA4}"/>
              </a:ext>
            </a:extLst>
          </p:cNvPr>
          <p:cNvSpPr>
            <a:spLocks noGrp="1"/>
          </p:cNvSpPr>
          <p:nvPr>
            <p:ph type="title"/>
          </p:nvPr>
        </p:nvSpPr>
        <p:spPr>
          <a:xfrm>
            <a:off x="0" y="1"/>
            <a:ext cx="12192000" cy="6857999"/>
          </a:xfrm>
        </p:spPr>
        <p:txBody>
          <a:bodyPr>
            <a:noAutofit/>
          </a:bodyPr>
          <a:lstStyle/>
          <a:p>
            <a:pPr>
              <a:lnSpc>
                <a:spcPct val="107000"/>
              </a:lnSpc>
              <a:spcBef>
                <a:spcPts val="0"/>
              </a:spcBef>
              <a:spcAft>
                <a:spcPts val="800"/>
              </a:spcAft>
            </a:pPr>
            <a:r>
              <a:rPr lang="en-US" sz="6600" b="1" kern="100" dirty="0">
                <a:solidFill>
                  <a:srgbClr val="800000"/>
                </a:solidFill>
                <a:effectLst/>
                <a:latin typeface="Calibri" panose="020F0502020204030204" pitchFamily="34" charset="0"/>
                <a:ea typeface="Calibri" panose="020F0502020204030204" pitchFamily="34" charset="0"/>
                <a:cs typeface="Times New Roman" panose="02020603050405020304" pitchFamily="18" charset="0"/>
              </a:rPr>
              <a:t>GENESIS </a:t>
            </a:r>
            <a:r>
              <a:rPr lang="en-US" sz="6600" b="1" kern="100" dirty="0">
                <a:solidFill>
                  <a:srgbClr val="800000"/>
                </a:solidFill>
                <a:latin typeface="Calibri" panose="020F0502020204030204" pitchFamily="34" charset="0"/>
                <a:ea typeface="Calibri" panose="020F0502020204030204" pitchFamily="34" charset="0"/>
                <a:cs typeface="Times New Roman" panose="02020603050405020304" pitchFamily="18" charset="0"/>
              </a:rPr>
              <a:t>26:23</a:t>
            </a:r>
            <a:r>
              <a:rPr lang="en-US" sz="6600" b="1" kern="100" dirty="0">
                <a:solidFill>
                  <a:srgbClr val="8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6600" b="1" dirty="0">
                <a:solidFill>
                  <a:srgbClr val="002060"/>
                </a:solidFill>
                <a:effectLst/>
                <a:latin typeface="Calibri" panose="020F0502020204030204" pitchFamily="34" charset="0"/>
                <a:ea typeface="Calibri" panose="020F0502020204030204" pitchFamily="34" charset="0"/>
              </a:rPr>
              <a:t>Then he went up from there to Beersheba – </a:t>
            </a:r>
            <a:br>
              <a:rPr lang="en-US" sz="6600" b="1" dirty="0">
                <a:solidFill>
                  <a:srgbClr val="002060"/>
                </a:solidFill>
                <a:effectLst/>
                <a:latin typeface="Calibri" panose="020F0502020204030204" pitchFamily="34" charset="0"/>
                <a:ea typeface="Calibri" panose="020F0502020204030204" pitchFamily="34" charset="0"/>
              </a:rPr>
            </a:br>
            <a:r>
              <a:rPr lang="en-US" sz="6600" b="1" dirty="0">
                <a:solidFill>
                  <a:srgbClr val="002060"/>
                </a:solidFill>
                <a:effectLst/>
                <a:latin typeface="Calibri" panose="020F0502020204030204" pitchFamily="34" charset="0"/>
                <a:ea typeface="Calibri" panose="020F0502020204030204" pitchFamily="34" charset="0"/>
              </a:rPr>
              <a:t>THE WELL OF 7.</a:t>
            </a:r>
            <a:endParaRPr lang="en-US" sz="6600" b="1" kern="100" dirty="0">
              <a:solidFill>
                <a:srgbClr val="002060"/>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1679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4B4921-8CE5-6E12-59EF-A7440A3FDFC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D07AF03-F0D3-2618-313F-781159BEFA72}"/>
              </a:ext>
            </a:extLst>
          </p:cNvPr>
          <p:cNvSpPr>
            <a:spLocks noGrp="1"/>
          </p:cNvSpPr>
          <p:nvPr>
            <p:ph type="title"/>
          </p:nvPr>
        </p:nvSpPr>
        <p:spPr>
          <a:xfrm>
            <a:off x="0" y="1"/>
            <a:ext cx="12192000" cy="6857999"/>
          </a:xfrm>
        </p:spPr>
        <p:txBody>
          <a:bodyPr>
            <a:noAutofit/>
          </a:bodyPr>
          <a:lstStyle/>
          <a:p>
            <a:pPr>
              <a:lnSpc>
                <a:spcPct val="107000"/>
              </a:lnSpc>
              <a:spcBef>
                <a:spcPts val="0"/>
              </a:spcBef>
              <a:spcAft>
                <a:spcPts val="800"/>
              </a:spcAft>
            </a:pPr>
            <a:r>
              <a:rPr lang="en-US" sz="6600" b="1" kern="100" dirty="0">
                <a:solidFill>
                  <a:srgbClr val="800000"/>
                </a:solidFill>
                <a:effectLst/>
                <a:latin typeface="Calibri" panose="020F0502020204030204" pitchFamily="34" charset="0"/>
                <a:ea typeface="Calibri" panose="020F0502020204030204" pitchFamily="34" charset="0"/>
                <a:cs typeface="Times New Roman" panose="02020603050405020304" pitchFamily="18" charset="0"/>
              </a:rPr>
              <a:t>GENESIS </a:t>
            </a:r>
            <a:r>
              <a:rPr lang="en-US" sz="6600" b="1" kern="100" dirty="0">
                <a:solidFill>
                  <a:srgbClr val="800000"/>
                </a:solidFill>
                <a:latin typeface="Calibri" panose="020F0502020204030204" pitchFamily="34" charset="0"/>
                <a:ea typeface="Calibri" panose="020F0502020204030204" pitchFamily="34" charset="0"/>
                <a:cs typeface="Times New Roman" panose="02020603050405020304" pitchFamily="18" charset="0"/>
              </a:rPr>
              <a:t>26:24</a:t>
            </a:r>
            <a:r>
              <a:rPr lang="en-US" sz="6600" b="1" kern="100" dirty="0">
                <a:solidFill>
                  <a:srgbClr val="8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6000" b="1" dirty="0">
                <a:solidFill>
                  <a:srgbClr val="002060"/>
                </a:solidFill>
                <a:effectLst/>
                <a:latin typeface="Calibri" panose="020F0502020204030204" pitchFamily="34" charset="0"/>
                <a:ea typeface="Calibri" panose="020F0502020204030204" pitchFamily="34" charset="0"/>
              </a:rPr>
              <a:t>And the </a:t>
            </a:r>
            <a:r>
              <a:rPr lang="en-US" sz="6000" b="1" cap="small" dirty="0">
                <a:solidFill>
                  <a:srgbClr val="002060"/>
                </a:solidFill>
                <a:effectLst/>
                <a:latin typeface="Calibri" panose="020F0502020204030204" pitchFamily="34" charset="0"/>
                <a:ea typeface="Calibri" panose="020F0502020204030204" pitchFamily="34" charset="0"/>
              </a:rPr>
              <a:t>Lord</a:t>
            </a:r>
            <a:r>
              <a:rPr lang="en-US" sz="6000" b="1" dirty="0">
                <a:solidFill>
                  <a:srgbClr val="002060"/>
                </a:solidFill>
                <a:effectLst/>
                <a:latin typeface="Calibri" panose="020F0502020204030204" pitchFamily="34" charset="0"/>
                <a:ea typeface="Calibri" panose="020F0502020204030204" pitchFamily="34" charset="0"/>
              </a:rPr>
              <a:t> appeared to him the same night and said, “I </a:t>
            </a:r>
            <a:r>
              <a:rPr lang="en-US" sz="6000" b="1" i="1" dirty="0">
                <a:solidFill>
                  <a:srgbClr val="002060"/>
                </a:solidFill>
                <a:effectLst/>
                <a:latin typeface="Calibri" panose="020F0502020204030204" pitchFamily="34" charset="0"/>
                <a:ea typeface="Calibri" panose="020F0502020204030204" pitchFamily="34" charset="0"/>
              </a:rPr>
              <a:t>am</a:t>
            </a:r>
            <a:r>
              <a:rPr lang="en-US" sz="6000" b="1" dirty="0">
                <a:solidFill>
                  <a:srgbClr val="002060"/>
                </a:solidFill>
                <a:effectLst/>
                <a:latin typeface="Calibri" panose="020F0502020204030204" pitchFamily="34" charset="0"/>
                <a:ea typeface="Calibri" panose="020F0502020204030204" pitchFamily="34" charset="0"/>
              </a:rPr>
              <a:t> the God of your father Abraham; do not fear, for I </a:t>
            </a:r>
            <a:r>
              <a:rPr lang="en-US" sz="6000" b="1" i="1" dirty="0">
                <a:solidFill>
                  <a:srgbClr val="002060"/>
                </a:solidFill>
                <a:effectLst/>
                <a:latin typeface="Calibri" panose="020F0502020204030204" pitchFamily="34" charset="0"/>
                <a:ea typeface="Calibri" panose="020F0502020204030204" pitchFamily="34" charset="0"/>
              </a:rPr>
              <a:t>am</a:t>
            </a:r>
            <a:r>
              <a:rPr lang="en-US" sz="6000" b="1" dirty="0">
                <a:solidFill>
                  <a:srgbClr val="002060"/>
                </a:solidFill>
                <a:effectLst/>
                <a:latin typeface="Calibri" panose="020F0502020204030204" pitchFamily="34" charset="0"/>
                <a:ea typeface="Calibri" panose="020F0502020204030204" pitchFamily="34" charset="0"/>
              </a:rPr>
              <a:t> with you. I will bless you and multiply your descendants for My servant Abraham’s sake.” </a:t>
            </a:r>
            <a:endParaRPr lang="en-US" sz="6600" b="1" kern="100" dirty="0">
              <a:solidFill>
                <a:srgbClr val="002060"/>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419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74EE8-6E51-A44E-36DE-CB07D3484CD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B38C8A5-2A18-E2A7-C9E9-29A2D9994531}"/>
              </a:ext>
            </a:extLst>
          </p:cNvPr>
          <p:cNvSpPr>
            <a:spLocks noGrp="1"/>
          </p:cNvSpPr>
          <p:nvPr>
            <p:ph type="title"/>
          </p:nvPr>
        </p:nvSpPr>
        <p:spPr>
          <a:xfrm>
            <a:off x="0" y="1"/>
            <a:ext cx="12192000" cy="6857999"/>
          </a:xfrm>
        </p:spPr>
        <p:txBody>
          <a:bodyPr>
            <a:noAutofit/>
          </a:bodyPr>
          <a:lstStyle/>
          <a:p>
            <a:pPr>
              <a:lnSpc>
                <a:spcPct val="107000"/>
              </a:lnSpc>
              <a:spcBef>
                <a:spcPts val="0"/>
              </a:spcBef>
              <a:spcAft>
                <a:spcPts val="800"/>
              </a:spcAft>
            </a:pPr>
            <a:r>
              <a:rPr lang="en-US" sz="6600" b="1" kern="100" dirty="0">
                <a:solidFill>
                  <a:srgbClr val="800000"/>
                </a:solidFill>
                <a:effectLst/>
                <a:latin typeface="Calibri" panose="020F0502020204030204" pitchFamily="34" charset="0"/>
                <a:ea typeface="Calibri" panose="020F0502020204030204" pitchFamily="34" charset="0"/>
                <a:cs typeface="Times New Roman" panose="02020603050405020304" pitchFamily="18" charset="0"/>
              </a:rPr>
              <a:t>GENESIS </a:t>
            </a:r>
            <a:r>
              <a:rPr lang="en-US" sz="6600" b="1" kern="100" dirty="0">
                <a:solidFill>
                  <a:srgbClr val="800000"/>
                </a:solidFill>
                <a:latin typeface="Calibri" panose="020F0502020204030204" pitchFamily="34" charset="0"/>
                <a:ea typeface="Calibri" panose="020F0502020204030204" pitchFamily="34" charset="0"/>
                <a:cs typeface="Times New Roman" panose="02020603050405020304" pitchFamily="18" charset="0"/>
              </a:rPr>
              <a:t>26:25</a:t>
            </a:r>
            <a:r>
              <a:rPr lang="en-US" sz="6600" b="1" kern="100" dirty="0">
                <a:solidFill>
                  <a:srgbClr val="8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66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So </a:t>
            </a:r>
            <a:r>
              <a:rPr lang="en-US" sz="66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he built</a:t>
            </a:r>
            <a:r>
              <a:rPr lang="en-US" sz="66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an altar there and </a:t>
            </a:r>
            <a:r>
              <a:rPr lang="en-US" sz="66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called</a:t>
            </a:r>
            <a:r>
              <a:rPr lang="en-US" sz="66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on the name of the </a:t>
            </a:r>
            <a:r>
              <a:rPr lang="en-US" sz="6600" b="1"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Lord</a:t>
            </a:r>
            <a:r>
              <a:rPr lang="en-US" sz="66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and </a:t>
            </a:r>
            <a:r>
              <a:rPr lang="en-US" sz="66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he pitched</a:t>
            </a:r>
            <a:r>
              <a:rPr lang="en-US" sz="66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his tent there; and there Isaac’s servants </a:t>
            </a:r>
            <a:r>
              <a:rPr lang="en-US" sz="66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dug a well</a:t>
            </a:r>
            <a:r>
              <a:rPr lang="en-US" sz="66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6600" b="1" kern="100" dirty="0">
              <a:solidFill>
                <a:srgbClr val="002060"/>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605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69034-A011-0EE9-E3E9-7DB7D888197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E9A6890-053B-A0C5-0B35-BFF932E9CB49}"/>
              </a:ext>
            </a:extLst>
          </p:cNvPr>
          <p:cNvSpPr>
            <a:spLocks noGrp="1"/>
          </p:cNvSpPr>
          <p:nvPr>
            <p:ph type="title"/>
          </p:nvPr>
        </p:nvSpPr>
        <p:spPr>
          <a:xfrm>
            <a:off x="0" y="1"/>
            <a:ext cx="12192000" cy="6857999"/>
          </a:xfrm>
        </p:spPr>
        <p:txBody>
          <a:bodyPr>
            <a:noAutofit/>
          </a:bodyPr>
          <a:lstStyle/>
          <a:p>
            <a:pPr>
              <a:lnSpc>
                <a:spcPct val="107000"/>
              </a:lnSpc>
              <a:spcBef>
                <a:spcPts val="0"/>
              </a:spcBef>
              <a:spcAft>
                <a:spcPts val="800"/>
              </a:spcAft>
            </a:pPr>
            <a:r>
              <a:rPr lang="en-US" sz="6600" b="1" u="sng" kern="100" dirty="0">
                <a:solidFill>
                  <a:srgbClr val="800000"/>
                </a:solidFill>
                <a:effectLst/>
                <a:latin typeface="+mn-lt"/>
                <a:ea typeface="Calibri" panose="020F0502020204030204" pitchFamily="34" charset="0"/>
                <a:cs typeface="Times New Roman" panose="02020603050405020304" pitchFamily="18" charset="0"/>
              </a:rPr>
              <a:t>ISAAC DID 4 THINGS…</a:t>
            </a:r>
            <a:br>
              <a:rPr lang="en-US" sz="6600" b="1" u="sng" kern="100" dirty="0">
                <a:solidFill>
                  <a:srgbClr val="800000"/>
                </a:solidFill>
                <a:effectLst/>
                <a:latin typeface="+mn-lt"/>
                <a:ea typeface="Calibri" panose="020F0502020204030204" pitchFamily="34" charset="0"/>
                <a:cs typeface="Times New Roman" panose="02020603050405020304" pitchFamily="18" charset="0"/>
              </a:rPr>
            </a:br>
            <a:r>
              <a:rPr lang="en-US" sz="6600" b="1" kern="100" dirty="0">
                <a:solidFill>
                  <a:srgbClr val="002060"/>
                </a:solidFill>
                <a:effectLst/>
                <a:latin typeface="+mn-lt"/>
                <a:ea typeface="Calibri" panose="020F0502020204030204" pitchFamily="34" charset="0"/>
                <a:cs typeface="Times New Roman" panose="02020603050405020304" pitchFamily="18" charset="0"/>
              </a:rPr>
              <a:t>1. HE BUILT AN ALTAR.</a:t>
            </a:r>
            <a:br>
              <a:rPr lang="en-US" sz="6600" b="1" kern="100" dirty="0">
                <a:solidFill>
                  <a:srgbClr val="002060"/>
                </a:solidFill>
                <a:effectLst/>
                <a:latin typeface="+mn-lt"/>
                <a:ea typeface="Calibri" panose="020F0502020204030204" pitchFamily="34" charset="0"/>
                <a:cs typeface="Times New Roman" panose="02020603050405020304" pitchFamily="18" charset="0"/>
              </a:rPr>
            </a:br>
            <a:r>
              <a:rPr lang="en-US" sz="6600" b="1" kern="100" dirty="0">
                <a:solidFill>
                  <a:srgbClr val="002060"/>
                </a:solidFill>
                <a:effectLst/>
                <a:latin typeface="+mn-lt"/>
                <a:ea typeface="Calibri" panose="020F0502020204030204" pitchFamily="34" charset="0"/>
                <a:cs typeface="Times New Roman" panose="02020603050405020304" pitchFamily="18" charset="0"/>
              </a:rPr>
              <a:t>2. HE WORSHIPED.</a:t>
            </a:r>
            <a:br>
              <a:rPr lang="en-US" sz="6600" b="1" kern="100" dirty="0">
                <a:solidFill>
                  <a:srgbClr val="002060"/>
                </a:solidFill>
                <a:effectLst/>
                <a:latin typeface="+mn-lt"/>
                <a:ea typeface="Calibri" panose="020F0502020204030204" pitchFamily="34" charset="0"/>
                <a:cs typeface="Times New Roman" panose="02020603050405020304" pitchFamily="18" charset="0"/>
              </a:rPr>
            </a:br>
            <a:r>
              <a:rPr lang="en-US" sz="6600" b="1" kern="100" dirty="0">
                <a:solidFill>
                  <a:srgbClr val="002060"/>
                </a:solidFill>
                <a:effectLst/>
                <a:latin typeface="+mn-lt"/>
                <a:ea typeface="Calibri" panose="020F0502020204030204" pitchFamily="34" charset="0"/>
                <a:cs typeface="Times New Roman" panose="02020603050405020304" pitchFamily="18" charset="0"/>
              </a:rPr>
              <a:t>3. HE SET UP HOUSE.</a:t>
            </a:r>
            <a:br>
              <a:rPr lang="en-US" sz="6600" b="1" kern="100" dirty="0">
                <a:solidFill>
                  <a:srgbClr val="002060"/>
                </a:solidFill>
                <a:effectLst/>
                <a:latin typeface="+mn-lt"/>
                <a:ea typeface="Calibri" panose="020F0502020204030204" pitchFamily="34" charset="0"/>
                <a:cs typeface="Times New Roman" panose="02020603050405020304" pitchFamily="18" charset="0"/>
              </a:rPr>
            </a:br>
            <a:r>
              <a:rPr lang="en-US" sz="6600" b="1" kern="100" dirty="0">
                <a:solidFill>
                  <a:srgbClr val="002060"/>
                </a:solidFill>
                <a:effectLst/>
                <a:latin typeface="+mn-lt"/>
                <a:ea typeface="Calibri" panose="020F0502020204030204" pitchFamily="34" charset="0"/>
                <a:cs typeface="Times New Roman" panose="02020603050405020304" pitchFamily="18" charset="0"/>
              </a:rPr>
              <a:t>4. HE DUG A WELL.</a:t>
            </a:r>
          </a:p>
        </p:txBody>
      </p:sp>
    </p:spTree>
    <p:extLst>
      <p:ext uri="{BB962C8B-B14F-4D97-AF65-F5344CB8AC3E}">
        <p14:creationId xmlns:p14="http://schemas.microsoft.com/office/powerpoint/2010/main" val="128472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150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71854</TotalTime>
  <Words>220</Words>
  <Application>Microsoft Macintosh PowerPoint</Application>
  <PresentationFormat>Widescreen</PresentationFormat>
  <Paragraphs>16</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GENESIS 26:17 Then Isaac departed from there and pitched his tent in the Valley of Gerar, and dwelt there. </vt:lpstr>
      <vt:lpstr>GENESIS 26:18 And Isaac dug again the wells of water which they had dug in the days of Abraham his father, for the Philistines had stopped them up after the death of Abraham. He called them by the names which his father had called them.</vt:lpstr>
      <vt:lpstr>THE WELL OF  WORSHIP…  Genesis 26:23-25</vt:lpstr>
      <vt:lpstr>GENESIS 26:23 Then he went up from there to Beersheba –  THE WELL OF 7.</vt:lpstr>
      <vt:lpstr>GENESIS 26:24 And the Lord appeared to him the same night and said, “I am the God of your father Abraham; do not fear, for I am with you. I will bless you and multiply your descendants for My servant Abraham’s sake.” </vt:lpstr>
      <vt:lpstr>GENESIS 26:25 So he built an altar there and called on the name of the Lord, and he pitched his tent there; and there Isaac’s servants dug a well.</vt:lpstr>
      <vt:lpstr>ISAAC DID 4 THINGS… 1. HE BUILT AN ALTAR. 2. HE WORSHIPED. 3. HE SET UP HOUSE. 4. HE DUG A WELL.</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CELEBRATE FREEDOM – PART 2</dc:title>
  <dc:creator>Maemay12</dc:creator>
  <cp:lastModifiedBy>The Bridge Church</cp:lastModifiedBy>
  <cp:revision>318</cp:revision>
  <cp:lastPrinted>2023-04-16T11:53:22Z</cp:lastPrinted>
  <dcterms:created xsi:type="dcterms:W3CDTF">2016-07-16T16:50:23Z</dcterms:created>
  <dcterms:modified xsi:type="dcterms:W3CDTF">2024-02-07T04:03:41Z</dcterms:modified>
</cp:coreProperties>
</file>