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227" r:id="rId2"/>
    <p:sldId id="2580" r:id="rId3"/>
    <p:sldId id="2894" r:id="rId4"/>
    <p:sldId id="2892" r:id="rId5"/>
    <p:sldId id="2891" r:id="rId6"/>
    <p:sldId id="2907" r:id="rId7"/>
    <p:sldId id="2893" r:id="rId8"/>
    <p:sldId id="2913" r:id="rId9"/>
    <p:sldId id="2895" r:id="rId10"/>
    <p:sldId id="2906" r:id="rId11"/>
    <p:sldId id="2847" r:id="rId12"/>
    <p:sldId id="260" r:id="rId13"/>
    <p:sldId id="2900" r:id="rId14"/>
    <p:sldId id="259" r:id="rId15"/>
    <p:sldId id="261" r:id="rId16"/>
    <p:sldId id="2850" r:id="rId17"/>
    <p:sldId id="2848" r:id="rId18"/>
    <p:sldId id="2849" r:id="rId19"/>
    <p:sldId id="2851" r:id="rId20"/>
    <p:sldId id="266" r:id="rId21"/>
    <p:sldId id="2903" r:id="rId22"/>
    <p:sldId id="2852" r:id="rId23"/>
    <p:sldId id="2853" r:id="rId24"/>
    <p:sldId id="2854" r:id="rId25"/>
    <p:sldId id="2855" r:id="rId26"/>
    <p:sldId id="2856" r:id="rId27"/>
    <p:sldId id="2857" r:id="rId28"/>
    <p:sldId id="2901" r:id="rId29"/>
    <p:sldId id="2858" r:id="rId30"/>
    <p:sldId id="2859" r:id="rId31"/>
    <p:sldId id="2860" r:id="rId32"/>
    <p:sldId id="2910" r:id="rId33"/>
    <p:sldId id="2902" r:id="rId34"/>
    <p:sldId id="2861" r:id="rId35"/>
    <p:sldId id="2862" r:id="rId36"/>
    <p:sldId id="290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98" autoAdjust="0"/>
    <p:restoredTop sz="94231" autoAdjust="0"/>
  </p:normalViewPr>
  <p:slideViewPr>
    <p:cSldViewPr snapToGrid="0">
      <p:cViewPr varScale="1">
        <p:scale>
          <a:sx n="95" d="100"/>
          <a:sy n="95" d="100"/>
        </p:scale>
        <p:origin x="216" y="600"/>
      </p:cViewPr>
      <p:guideLst/>
    </p:cSldViewPr>
  </p:slideViewPr>
  <p:notesTextViewPr>
    <p:cViewPr>
      <p:scale>
        <a:sx n="1" d="1"/>
        <a:sy n="1" d="1"/>
      </p:scale>
      <p:origin x="0" y="0"/>
    </p:cViewPr>
  </p:notesTextViewPr>
  <p:sorterViewPr>
    <p:cViewPr>
      <p:scale>
        <a:sx n="120" d="100"/>
        <a:sy n="120" d="100"/>
      </p:scale>
      <p:origin x="0" y="-1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A0121-3DFB-4984-ABC2-7425CE055E2F}"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6E108-014B-4394-B608-0291FB8B51D7}" type="slidenum">
              <a:rPr lang="en-US" smtClean="0"/>
              <a:t>‹#›</a:t>
            </a:fld>
            <a:endParaRPr lang="en-US"/>
          </a:p>
        </p:txBody>
      </p:sp>
    </p:spTree>
    <p:extLst>
      <p:ext uri="{BB962C8B-B14F-4D97-AF65-F5344CB8AC3E}">
        <p14:creationId xmlns:p14="http://schemas.microsoft.com/office/powerpoint/2010/main" val="73904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10/22/24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10/22/24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945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ED3C-6D65-44D7-A9FC-0A28B2A7D757}"/>
              </a:ext>
            </a:extLst>
          </p:cNvPr>
          <p:cNvSpPr>
            <a:spLocks noGrp="1"/>
          </p:cNvSpPr>
          <p:nvPr>
            <p:ph type="title"/>
          </p:nvPr>
        </p:nvSpPr>
        <p:spPr>
          <a:xfrm>
            <a:off x="0" y="0"/>
            <a:ext cx="12192000" cy="6857999"/>
          </a:xfrm>
        </p:spPr>
        <p:txBody>
          <a:bodyPr>
            <a:noAutofit/>
          </a:bodyPr>
          <a:lstStyle/>
          <a:p>
            <a:pPr algn="ctr"/>
            <a:r>
              <a:rPr lang="en-US" altLang="en-US" sz="6600" b="1" i="1" dirty="0">
                <a:solidFill>
                  <a:srgbClr val="00B0F0"/>
                </a:solidFill>
              </a:rPr>
              <a:t>IT HELPS US TO ANSWER </a:t>
            </a:r>
            <a:br>
              <a:rPr lang="en-US" altLang="en-US" sz="6600" b="1" i="1" dirty="0">
                <a:solidFill>
                  <a:srgbClr val="00B0F0"/>
                </a:solidFill>
              </a:rPr>
            </a:br>
            <a:r>
              <a:rPr lang="en-US" altLang="en-US" sz="6600" b="1" i="1" dirty="0">
                <a:solidFill>
                  <a:srgbClr val="00B0F0"/>
                </a:solidFill>
              </a:rPr>
              <a:t>THE QUESTIONS…</a:t>
            </a:r>
            <a:br>
              <a:rPr lang="en-US" altLang="en-US" sz="6600" b="1" i="1" dirty="0">
                <a:solidFill>
                  <a:srgbClr val="00B0F0"/>
                </a:solidFill>
              </a:rPr>
            </a:br>
            <a:r>
              <a:rPr lang="en-US" altLang="en-US" sz="6600" b="1" i="1" dirty="0">
                <a:solidFill>
                  <a:schemeClr val="tx1"/>
                </a:solidFill>
              </a:rPr>
              <a:t>WHY AM I HERE?</a:t>
            </a:r>
            <a:br>
              <a:rPr lang="en-US" altLang="en-US" sz="6600" b="1" i="1" dirty="0">
                <a:solidFill>
                  <a:schemeClr val="tx1"/>
                </a:solidFill>
              </a:rPr>
            </a:br>
            <a:r>
              <a:rPr lang="en-US" altLang="en-US" sz="6600" b="1" i="1" dirty="0">
                <a:solidFill>
                  <a:schemeClr val="tx1"/>
                </a:solidFill>
              </a:rPr>
              <a:t>WHAT WAS I MADE FOR?</a:t>
            </a:r>
            <a:br>
              <a:rPr lang="en-US" altLang="en-US" sz="6600" b="1" i="1" dirty="0">
                <a:solidFill>
                  <a:schemeClr val="tx1"/>
                </a:solidFill>
              </a:rPr>
            </a:br>
            <a:r>
              <a:rPr lang="en-US" altLang="en-US" sz="6600" b="1" i="1" dirty="0">
                <a:solidFill>
                  <a:schemeClr val="tx1"/>
                </a:solidFill>
              </a:rPr>
              <a:t>WHAT IS THE PURPOSE </a:t>
            </a:r>
            <a:br>
              <a:rPr lang="en-US" altLang="en-US" sz="6600" b="1" i="1" dirty="0">
                <a:solidFill>
                  <a:schemeClr val="tx1"/>
                </a:solidFill>
              </a:rPr>
            </a:br>
            <a:r>
              <a:rPr lang="en-US" altLang="en-US" sz="6600" b="1" i="1" dirty="0">
                <a:solidFill>
                  <a:schemeClr val="tx1"/>
                </a:solidFill>
              </a:rPr>
              <a:t>OF MY LIFE?</a:t>
            </a:r>
            <a:endParaRPr lang="en-US" sz="6600" b="1" i="1" u="sng" dirty="0">
              <a:solidFill>
                <a:schemeClr val="tx1"/>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92915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5400" b="1" i="1" u="sng" dirty="0">
                <a:solidFill>
                  <a:srgbClr val="00B0F0"/>
                </a:solidFill>
                <a:effectLst>
                  <a:outerShdw blurRad="38100" dist="38100" dir="2700000" algn="tl">
                    <a:srgbClr val="000000">
                      <a:alpha val="43137"/>
                    </a:srgbClr>
                  </a:outerShdw>
                </a:effectLst>
              </a:rPr>
              <a:t>Who</a:t>
            </a:r>
            <a:r>
              <a:rPr lang="en-US" sz="5400" b="1" dirty="0">
                <a:solidFill>
                  <a:schemeClr val="tx1"/>
                </a:solidFill>
                <a:effectLst>
                  <a:outerShdw blurRad="38100" dist="38100" dir="2700000" algn="tl">
                    <a:srgbClr val="000000">
                      <a:alpha val="43137"/>
                    </a:srgbClr>
                  </a:outerShdw>
                </a:effectLst>
              </a:rPr>
              <a:t> should be water baptized?</a:t>
            </a:r>
            <a:br>
              <a:rPr lang="en-US" sz="5400" b="1" dirty="0">
                <a:solidFill>
                  <a:schemeClr val="tx1"/>
                </a:solidFill>
                <a:effectLst>
                  <a:outerShdw blurRad="38100" dist="38100" dir="2700000" algn="tl">
                    <a:srgbClr val="000000">
                      <a:alpha val="43137"/>
                    </a:srgbClr>
                  </a:outerShdw>
                </a:effectLst>
              </a:rPr>
            </a:br>
            <a:br>
              <a:rPr lang="en-US" sz="5400" b="1" dirty="0">
                <a:solidFill>
                  <a:schemeClr val="tx1"/>
                </a:solidFill>
                <a:effectLst>
                  <a:outerShdw blurRad="38100" dist="38100" dir="2700000" algn="tl">
                    <a:srgbClr val="000000">
                      <a:alpha val="43137"/>
                    </a:srgbClr>
                  </a:outerShdw>
                </a:effectLst>
              </a:rPr>
            </a:br>
            <a:r>
              <a:rPr lang="en-US" sz="5400" b="1" i="1" u="sng" dirty="0">
                <a:solidFill>
                  <a:srgbClr val="00B0F0"/>
                </a:solidFill>
                <a:effectLst>
                  <a:outerShdw blurRad="38100" dist="38100" dir="2700000" algn="tl">
                    <a:srgbClr val="000000">
                      <a:alpha val="43137"/>
                    </a:srgbClr>
                  </a:outerShdw>
                </a:effectLst>
              </a:rPr>
              <a:t>Why</a:t>
            </a:r>
            <a:r>
              <a:rPr lang="en-US" sz="5400" b="1" dirty="0">
                <a:solidFill>
                  <a:schemeClr val="tx1"/>
                </a:solidFill>
                <a:effectLst>
                  <a:outerShdw blurRad="38100" dist="38100" dir="2700000" algn="tl">
                    <a:srgbClr val="000000">
                      <a:alpha val="43137"/>
                    </a:srgbClr>
                  </a:outerShdw>
                </a:effectLst>
              </a:rPr>
              <a:t> should I be water baptized?</a:t>
            </a:r>
            <a:br>
              <a:rPr lang="en-US" sz="5400" b="1" dirty="0">
                <a:solidFill>
                  <a:schemeClr val="tx1"/>
                </a:solidFill>
                <a:effectLst>
                  <a:outerShdw blurRad="38100" dist="38100" dir="2700000" algn="tl">
                    <a:srgbClr val="000000">
                      <a:alpha val="43137"/>
                    </a:srgbClr>
                  </a:outerShdw>
                </a:effectLst>
              </a:rPr>
            </a:br>
            <a:br>
              <a:rPr lang="en-US" sz="5400" b="1" dirty="0">
                <a:solidFill>
                  <a:schemeClr val="tx1"/>
                </a:solidFill>
                <a:effectLst>
                  <a:outerShdw blurRad="38100" dist="38100" dir="2700000" algn="tl">
                    <a:srgbClr val="000000">
                      <a:alpha val="43137"/>
                    </a:srgbClr>
                  </a:outerShdw>
                </a:effectLst>
              </a:rPr>
            </a:br>
            <a:r>
              <a:rPr lang="en-US" sz="5400" b="1" i="1" u="sng" dirty="0">
                <a:solidFill>
                  <a:srgbClr val="00B0F0"/>
                </a:solidFill>
                <a:effectLst>
                  <a:outerShdw blurRad="38100" dist="38100" dir="2700000" algn="tl">
                    <a:srgbClr val="000000">
                      <a:alpha val="43137"/>
                    </a:srgbClr>
                  </a:outerShdw>
                </a:effectLst>
              </a:rPr>
              <a:t>How</a:t>
            </a:r>
            <a:r>
              <a:rPr lang="en-US" sz="5400" b="1" dirty="0">
                <a:solidFill>
                  <a:schemeClr val="tx1"/>
                </a:solidFill>
                <a:effectLst>
                  <a:outerShdw blurRad="38100" dist="38100" dir="2700000" algn="tl">
                    <a:srgbClr val="000000">
                      <a:alpha val="43137"/>
                    </a:srgbClr>
                  </a:outerShdw>
                </a:effectLst>
              </a:rPr>
              <a:t> should I be water baptized?</a:t>
            </a:r>
            <a:br>
              <a:rPr lang="en-US" sz="5400" b="1" dirty="0">
                <a:solidFill>
                  <a:schemeClr val="tx1"/>
                </a:solidFill>
                <a:effectLst>
                  <a:outerShdw blurRad="38100" dist="38100" dir="2700000" algn="tl">
                    <a:srgbClr val="000000">
                      <a:alpha val="43137"/>
                    </a:srgbClr>
                  </a:outerShdw>
                </a:effectLst>
              </a:rPr>
            </a:br>
            <a:br>
              <a:rPr lang="en-US" sz="5400" b="1" dirty="0">
                <a:solidFill>
                  <a:schemeClr val="tx1"/>
                </a:solidFill>
                <a:effectLst>
                  <a:outerShdw blurRad="38100" dist="38100" dir="2700000" algn="tl">
                    <a:srgbClr val="000000">
                      <a:alpha val="43137"/>
                    </a:srgbClr>
                  </a:outerShdw>
                </a:effectLst>
              </a:rPr>
            </a:br>
            <a:r>
              <a:rPr lang="en-US" sz="5400" b="1" i="1" u="sng" dirty="0">
                <a:solidFill>
                  <a:srgbClr val="00B0F0"/>
                </a:solidFill>
                <a:effectLst>
                  <a:outerShdw blurRad="38100" dist="38100" dir="2700000" algn="tl">
                    <a:srgbClr val="000000">
                      <a:alpha val="43137"/>
                    </a:srgbClr>
                  </a:outerShdw>
                </a:effectLst>
              </a:rPr>
              <a:t>What</a:t>
            </a:r>
            <a:r>
              <a:rPr lang="en-US" sz="5400" b="1" dirty="0">
                <a:solidFill>
                  <a:schemeClr val="tx1"/>
                </a:solidFill>
                <a:effectLst>
                  <a:outerShdw blurRad="38100" dist="38100" dir="2700000" algn="tl">
                    <a:srgbClr val="000000">
                      <a:alpha val="43137"/>
                    </a:srgbClr>
                  </a:outerShdw>
                </a:effectLst>
              </a:rPr>
              <a:t> is the meaning of </a:t>
            </a:r>
            <a:br>
              <a:rPr lang="en-US" sz="5400" b="1" dirty="0">
                <a:solidFill>
                  <a:schemeClr val="tx1"/>
                </a:solidFill>
                <a:effectLst>
                  <a:outerShdw blurRad="38100" dist="38100" dir="2700000" algn="tl">
                    <a:srgbClr val="000000">
                      <a:alpha val="43137"/>
                    </a:srgbClr>
                  </a:outerShdw>
                </a:effectLst>
              </a:rPr>
            </a:br>
            <a:r>
              <a:rPr lang="en-US" sz="5400" b="1" dirty="0">
                <a:solidFill>
                  <a:schemeClr val="tx1"/>
                </a:solidFill>
                <a:effectLst>
                  <a:outerShdw blurRad="38100" dist="38100" dir="2700000" algn="tl">
                    <a:srgbClr val="000000">
                      <a:alpha val="43137"/>
                    </a:srgbClr>
                  </a:outerShdw>
                </a:effectLst>
              </a:rPr>
              <a:t>water baptism?</a:t>
            </a:r>
          </a:p>
        </p:txBody>
      </p:sp>
    </p:spTree>
    <p:extLst>
      <p:ext uri="{BB962C8B-B14F-4D97-AF65-F5344CB8AC3E}">
        <p14:creationId xmlns:p14="http://schemas.microsoft.com/office/powerpoint/2010/main" val="186157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763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8EBD-DBC6-4E41-8FD2-7CBE0A2C01F7}"/>
              </a:ext>
            </a:extLst>
          </p:cNvPr>
          <p:cNvSpPr>
            <a:spLocks noGrp="1"/>
          </p:cNvSpPr>
          <p:nvPr>
            <p:ph type="ctrTitle"/>
          </p:nvPr>
        </p:nvSpPr>
        <p:spPr>
          <a:xfrm>
            <a:off x="0" y="0"/>
            <a:ext cx="12192000" cy="6858000"/>
          </a:xfrm>
        </p:spPr>
        <p:txBody>
          <a:bodyPr>
            <a:normAutofit/>
          </a:bodyPr>
          <a:lstStyle/>
          <a:p>
            <a:r>
              <a:rPr lang="en-US" sz="6600" b="1" dirty="0">
                <a:solidFill>
                  <a:schemeClr val="tx1"/>
                </a:solidFill>
              </a:rPr>
              <a:t>1. </a:t>
            </a:r>
            <a:r>
              <a:rPr lang="en-US" sz="6600" b="1" i="1" u="sng" dirty="0">
                <a:solidFill>
                  <a:srgbClr val="00B0F0"/>
                </a:solidFill>
              </a:rPr>
              <a:t>WHO</a:t>
            </a:r>
            <a:r>
              <a:rPr lang="en-US" sz="6600" b="1" dirty="0">
                <a:solidFill>
                  <a:schemeClr val="tx1"/>
                </a:solidFill>
              </a:rPr>
              <a:t> SHOULD BE </a:t>
            </a:r>
            <a:br>
              <a:rPr lang="en-US" sz="6600" b="1" dirty="0">
                <a:solidFill>
                  <a:schemeClr val="tx1"/>
                </a:solidFill>
              </a:rPr>
            </a:br>
            <a:r>
              <a:rPr lang="en-US" sz="6600" b="1" dirty="0">
                <a:solidFill>
                  <a:schemeClr val="tx1"/>
                </a:solidFill>
              </a:rPr>
              <a:t>WATER BAPTISED? </a:t>
            </a:r>
            <a:br>
              <a:rPr lang="en-US" sz="6000" b="1" dirty="0">
                <a:solidFill>
                  <a:schemeClr val="tx1"/>
                </a:solidFill>
              </a:rPr>
            </a:br>
            <a:br>
              <a:rPr lang="en-US" sz="6000" b="1" dirty="0">
                <a:solidFill>
                  <a:schemeClr val="tx1"/>
                </a:solidFill>
              </a:rPr>
            </a:br>
            <a:r>
              <a:rPr lang="en-US" sz="6000" b="1" dirty="0">
                <a:solidFill>
                  <a:schemeClr val="tx1"/>
                </a:solidFill>
              </a:rPr>
              <a:t>									</a:t>
            </a:r>
            <a:r>
              <a:rPr lang="en-US" sz="5400" b="1" dirty="0">
                <a:solidFill>
                  <a:srgbClr val="00B0F0"/>
                </a:solidFill>
              </a:rPr>
              <a:t>Acts 8:37</a:t>
            </a:r>
            <a:br>
              <a:rPr lang="en-US" sz="6000" b="1" dirty="0"/>
            </a:br>
            <a:endParaRPr lang="en-US" sz="6000" b="1" dirty="0"/>
          </a:p>
        </p:txBody>
      </p:sp>
    </p:spTree>
    <p:extLst>
      <p:ext uri="{BB962C8B-B14F-4D97-AF65-F5344CB8AC3E}">
        <p14:creationId xmlns:p14="http://schemas.microsoft.com/office/powerpoint/2010/main" val="3408422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i="1" u="sng" dirty="0">
                <a:solidFill>
                  <a:srgbClr val="00B0F0"/>
                </a:solidFill>
              </a:rPr>
              <a:t>All</a:t>
            </a:r>
            <a:r>
              <a:rPr lang="en-US" sz="6600" b="1" dirty="0">
                <a:solidFill>
                  <a:schemeClr val="tx1"/>
                </a:solidFill>
              </a:rPr>
              <a:t> believers should be </a:t>
            </a:r>
            <a:br>
              <a:rPr lang="en-US" sz="6600" b="1" dirty="0">
                <a:solidFill>
                  <a:schemeClr val="tx1"/>
                </a:solidFill>
              </a:rPr>
            </a:br>
            <a:r>
              <a:rPr lang="en-US" sz="6600" b="1" dirty="0">
                <a:solidFill>
                  <a:schemeClr val="tx1"/>
                </a:solidFill>
              </a:rPr>
              <a:t>water baptized</a:t>
            </a:r>
            <a:br>
              <a:rPr lang="en-US" dirty="0"/>
            </a:br>
            <a:endParaRPr lang="en-US" dirty="0"/>
          </a:p>
        </p:txBody>
      </p:sp>
    </p:spTree>
    <p:extLst>
      <p:ext uri="{BB962C8B-B14F-4D97-AF65-F5344CB8AC3E}">
        <p14:creationId xmlns:p14="http://schemas.microsoft.com/office/powerpoint/2010/main" val="979923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rPr>
              <a:t>Acts 8:</a:t>
            </a:r>
            <a:r>
              <a:rPr lang="en-US" sz="6600" b="1" dirty="0">
                <a:solidFill>
                  <a:schemeClr val="tx1"/>
                </a:solidFill>
                <a:effectLst/>
              </a:rPr>
              <a:t>35 Then Philip opened his mouth, and beginning at this Scripture, </a:t>
            </a:r>
            <a:r>
              <a:rPr lang="en-US" sz="6600" b="1" dirty="0">
                <a:solidFill>
                  <a:srgbClr val="00B0F0"/>
                </a:solidFill>
                <a:effectLst/>
              </a:rPr>
              <a:t>preached Jesus to him.</a:t>
            </a:r>
            <a:endParaRPr lang="en-US" sz="6600" b="1" dirty="0">
              <a:solidFill>
                <a:srgbClr val="00B0F0"/>
              </a:solidFill>
            </a:endParaRPr>
          </a:p>
        </p:txBody>
      </p:sp>
    </p:spTree>
    <p:extLst>
      <p:ext uri="{BB962C8B-B14F-4D97-AF65-F5344CB8AC3E}">
        <p14:creationId xmlns:p14="http://schemas.microsoft.com/office/powerpoint/2010/main" val="222582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rPr>
              <a:t>Acts 8:</a:t>
            </a:r>
            <a:r>
              <a:rPr lang="en-US" sz="6600" b="1" dirty="0">
                <a:solidFill>
                  <a:schemeClr val="tx1"/>
                </a:solidFill>
                <a:effectLst/>
              </a:rPr>
              <a:t>36 Now as they went down the road, they came to some water. And the eunuch said</a:t>
            </a:r>
            <a:r>
              <a:rPr lang="en-US" sz="6600" b="1" i="1" dirty="0">
                <a:solidFill>
                  <a:srgbClr val="00B0F0"/>
                </a:solidFill>
                <a:effectLst/>
              </a:rPr>
              <a:t>, "See, here is water. What hinders me from being baptized?"</a:t>
            </a:r>
            <a:endParaRPr lang="en-US" sz="6600" b="1" i="1" dirty="0">
              <a:solidFill>
                <a:srgbClr val="00B0F0"/>
              </a:solidFill>
            </a:endParaRPr>
          </a:p>
        </p:txBody>
      </p:sp>
    </p:spTree>
    <p:extLst>
      <p:ext uri="{BB962C8B-B14F-4D97-AF65-F5344CB8AC3E}">
        <p14:creationId xmlns:p14="http://schemas.microsoft.com/office/powerpoint/2010/main" val="2016770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rPr>
              <a:t>Acts 8:</a:t>
            </a:r>
            <a:r>
              <a:rPr lang="en-US" sz="6600" b="1" dirty="0">
                <a:solidFill>
                  <a:schemeClr val="tx1"/>
                </a:solidFill>
                <a:effectLst/>
              </a:rPr>
              <a:t>37 Then Philip said, </a:t>
            </a:r>
            <a:r>
              <a:rPr lang="en-US" sz="6600" b="1" i="1" dirty="0">
                <a:solidFill>
                  <a:srgbClr val="00B0F0"/>
                </a:solidFill>
                <a:effectLst/>
              </a:rPr>
              <a:t>"If you believe with all your heart, you may."</a:t>
            </a:r>
            <a:r>
              <a:rPr lang="en-US" sz="6600" b="1" dirty="0">
                <a:solidFill>
                  <a:schemeClr val="tx1"/>
                </a:solidFill>
                <a:effectLst/>
              </a:rPr>
              <a:t> And he answered and said</a:t>
            </a:r>
            <a:r>
              <a:rPr lang="en-US" sz="6600" b="1" i="1" dirty="0">
                <a:solidFill>
                  <a:schemeClr val="tx1"/>
                </a:solidFill>
                <a:effectLst/>
              </a:rPr>
              <a:t>, </a:t>
            </a:r>
            <a:r>
              <a:rPr lang="en-US" sz="6600" b="1" i="1" dirty="0">
                <a:solidFill>
                  <a:srgbClr val="92D050"/>
                </a:solidFill>
                <a:effectLst/>
              </a:rPr>
              <a:t>"I believe that Jesus Christ is the Son of God."</a:t>
            </a:r>
            <a:endParaRPr lang="en-US" sz="6600" b="1" dirty="0">
              <a:solidFill>
                <a:srgbClr val="92D050"/>
              </a:solidFill>
            </a:endParaRPr>
          </a:p>
        </p:txBody>
      </p:sp>
    </p:spTree>
    <p:extLst>
      <p:ext uri="{BB962C8B-B14F-4D97-AF65-F5344CB8AC3E}">
        <p14:creationId xmlns:p14="http://schemas.microsoft.com/office/powerpoint/2010/main" val="84888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rPr>
              <a:t>Acts 8:</a:t>
            </a:r>
            <a:r>
              <a:rPr lang="en-US" sz="6600" b="1" dirty="0">
                <a:solidFill>
                  <a:schemeClr val="tx1"/>
                </a:solidFill>
                <a:effectLst/>
              </a:rPr>
              <a:t>38 So he commanded the chariot to stand still. And </a:t>
            </a:r>
            <a:r>
              <a:rPr lang="en-US" sz="6600" b="1" i="1" dirty="0">
                <a:solidFill>
                  <a:srgbClr val="00B0F0"/>
                </a:solidFill>
                <a:effectLst/>
              </a:rPr>
              <a:t>both Philip and the eunuch went down into the water,</a:t>
            </a:r>
            <a:r>
              <a:rPr lang="en-US" sz="6600" b="1" dirty="0">
                <a:solidFill>
                  <a:schemeClr val="tx1"/>
                </a:solidFill>
                <a:effectLst/>
              </a:rPr>
              <a:t> and he baptized him.</a:t>
            </a:r>
            <a:r>
              <a:rPr lang="en-US" sz="6600" b="1" dirty="0">
                <a:solidFill>
                  <a:schemeClr val="tx1"/>
                </a:solidFill>
              </a:rPr>
              <a:t> </a:t>
            </a:r>
          </a:p>
        </p:txBody>
      </p:sp>
    </p:spTree>
    <p:extLst>
      <p:ext uri="{BB962C8B-B14F-4D97-AF65-F5344CB8AC3E}">
        <p14:creationId xmlns:p14="http://schemas.microsoft.com/office/powerpoint/2010/main" val="32378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effectLst>
                  <a:outerShdw blurRad="38100" dist="38100" dir="2700000" algn="tl">
                    <a:srgbClr val="000000">
                      <a:alpha val="43137"/>
                    </a:srgbClr>
                  </a:outerShdw>
                </a:effectLst>
              </a:rPr>
              <a:t>Acts 2:41 Then </a:t>
            </a:r>
            <a:r>
              <a:rPr lang="en-US" sz="6600" b="1" i="1" dirty="0">
                <a:solidFill>
                  <a:srgbClr val="00B0F0"/>
                </a:solidFill>
                <a:effectLst>
                  <a:outerShdw blurRad="38100" dist="38100" dir="2700000" algn="tl">
                    <a:srgbClr val="000000">
                      <a:alpha val="43137"/>
                    </a:srgbClr>
                  </a:outerShdw>
                </a:effectLst>
              </a:rPr>
              <a:t>those who gladly received his word </a:t>
            </a:r>
            <a:r>
              <a:rPr lang="en-US" sz="6600" b="1" i="1" dirty="0">
                <a:solidFill>
                  <a:srgbClr val="92D050"/>
                </a:solidFill>
                <a:effectLst>
                  <a:outerShdw blurRad="38100" dist="38100" dir="2700000" algn="tl">
                    <a:srgbClr val="000000">
                      <a:alpha val="43137"/>
                    </a:srgbClr>
                  </a:outerShdw>
                </a:effectLst>
              </a:rPr>
              <a:t>were baptized; </a:t>
            </a:r>
            <a:r>
              <a:rPr lang="en-US" sz="6600" b="1" dirty="0">
                <a:solidFill>
                  <a:schemeClr val="tx1"/>
                </a:solidFill>
                <a:effectLst>
                  <a:outerShdw blurRad="38100" dist="38100" dir="2700000" algn="tl">
                    <a:srgbClr val="000000">
                      <a:alpha val="43137"/>
                    </a:srgbClr>
                  </a:outerShdw>
                </a:effectLst>
              </a:rPr>
              <a:t>and that day about three thousand souls were added to them.</a:t>
            </a:r>
            <a:endParaRPr lang="en-US" sz="6600" b="1" dirty="0">
              <a:solidFill>
                <a:schemeClr val="tx1"/>
              </a:solidFill>
            </a:endParaRPr>
          </a:p>
        </p:txBody>
      </p:sp>
    </p:spTree>
    <p:extLst>
      <p:ext uri="{BB962C8B-B14F-4D97-AF65-F5344CB8AC3E}">
        <p14:creationId xmlns:p14="http://schemas.microsoft.com/office/powerpoint/2010/main" val="277398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ED3C-6D65-44D7-A9FC-0A28B2A7D757}"/>
              </a:ext>
            </a:extLst>
          </p:cNvPr>
          <p:cNvSpPr>
            <a:spLocks noGrp="1"/>
          </p:cNvSpPr>
          <p:nvPr>
            <p:ph type="title"/>
          </p:nvPr>
        </p:nvSpPr>
        <p:spPr>
          <a:xfrm>
            <a:off x="0" y="0"/>
            <a:ext cx="12192000" cy="6857999"/>
          </a:xfrm>
        </p:spPr>
        <p:txBody>
          <a:bodyPr>
            <a:noAutofit/>
          </a:bodyPr>
          <a:lstStyle/>
          <a:p>
            <a:pPr algn="ctr"/>
            <a:endParaRPr lang="en-US" sz="4400" b="1" i="1" u="sng" dirty="0">
              <a:solidFill>
                <a:srgbClr val="00B0F0"/>
              </a:solidFill>
              <a:effectLst>
                <a:glow rad="38100">
                  <a:schemeClr val="bg1">
                    <a:lumMod val="65000"/>
                    <a:lumOff val="35000"/>
                    <a:alpha val="40000"/>
                  </a:schemeClr>
                </a:glow>
              </a:effectLst>
            </a:endParaRPr>
          </a:p>
        </p:txBody>
      </p:sp>
      <p:pic>
        <p:nvPicPr>
          <p:cNvPr id="1026" name="Picture 2" descr="Image result for the forge">
            <a:extLst>
              <a:ext uri="{FF2B5EF4-FFF2-40B4-BE49-F238E27FC236}">
                <a16:creationId xmlns:a16="http://schemas.microsoft.com/office/drawing/2014/main" id="{16FF069D-34E4-352A-558C-E35CC6FFC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016"/>
            <a:ext cx="12192000" cy="672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13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443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8EBD-DBC6-4E41-8FD2-7CBE0A2C01F7}"/>
              </a:ext>
            </a:extLst>
          </p:cNvPr>
          <p:cNvSpPr>
            <a:spLocks noGrp="1"/>
          </p:cNvSpPr>
          <p:nvPr>
            <p:ph type="ctrTitle"/>
          </p:nvPr>
        </p:nvSpPr>
        <p:spPr>
          <a:xfrm>
            <a:off x="0" y="0"/>
            <a:ext cx="12192000" cy="6858000"/>
          </a:xfrm>
        </p:spPr>
        <p:txBody>
          <a:bodyPr>
            <a:normAutofit/>
          </a:bodyPr>
          <a:lstStyle/>
          <a:p>
            <a:r>
              <a:rPr lang="en-US" sz="6600" b="1" dirty="0">
                <a:solidFill>
                  <a:schemeClr val="tx1"/>
                </a:solidFill>
              </a:rPr>
              <a:t>2. </a:t>
            </a:r>
            <a:r>
              <a:rPr lang="en-US" sz="6600" b="1" i="1" u="sng" dirty="0">
                <a:solidFill>
                  <a:srgbClr val="00B0F0"/>
                </a:solidFill>
              </a:rPr>
              <a:t>WHY</a:t>
            </a:r>
            <a:r>
              <a:rPr lang="en-US" sz="6600" b="1" dirty="0">
                <a:solidFill>
                  <a:schemeClr val="tx1"/>
                </a:solidFill>
              </a:rPr>
              <a:t> SHOULD I BE </a:t>
            </a:r>
            <a:br>
              <a:rPr lang="en-US" sz="6600" b="1" dirty="0">
                <a:solidFill>
                  <a:schemeClr val="tx1"/>
                </a:solidFill>
              </a:rPr>
            </a:br>
            <a:r>
              <a:rPr lang="en-US" sz="6600" b="1" dirty="0">
                <a:solidFill>
                  <a:schemeClr val="tx1"/>
                </a:solidFill>
              </a:rPr>
              <a:t>WATER BAPTISED?</a:t>
            </a:r>
            <a:br>
              <a:rPr lang="en-US" sz="6000" b="1" dirty="0">
                <a:solidFill>
                  <a:schemeClr val="tx1"/>
                </a:solidFill>
              </a:rPr>
            </a:br>
            <a:br>
              <a:rPr lang="en-US" sz="6000" b="1" dirty="0">
                <a:solidFill>
                  <a:schemeClr val="tx1"/>
                </a:solidFill>
              </a:rPr>
            </a:br>
            <a:br>
              <a:rPr lang="en-US" sz="6000" b="1" dirty="0">
                <a:solidFill>
                  <a:schemeClr val="tx1"/>
                </a:solidFill>
              </a:rPr>
            </a:br>
            <a:endParaRPr lang="en-US" sz="6000" b="1" dirty="0">
              <a:solidFill>
                <a:schemeClr val="tx1"/>
              </a:solidFill>
            </a:endParaRPr>
          </a:p>
        </p:txBody>
      </p:sp>
    </p:spTree>
    <p:extLst>
      <p:ext uri="{BB962C8B-B14F-4D97-AF65-F5344CB8AC3E}">
        <p14:creationId xmlns:p14="http://schemas.microsoft.com/office/powerpoint/2010/main" val="1365326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effectLst>
                  <a:outerShdw blurRad="38100" dist="38100" dir="2700000" algn="tl">
                    <a:srgbClr val="000000">
                      <a:alpha val="43137"/>
                    </a:srgbClr>
                  </a:outerShdw>
                </a:effectLst>
              </a:rPr>
              <a:t>I should be water </a:t>
            </a:r>
            <a:br>
              <a:rPr lang="en-US" sz="6600" b="1" dirty="0">
                <a:solidFill>
                  <a:schemeClr val="tx1"/>
                </a:solidFill>
                <a:effectLst>
                  <a:outerShdw blurRad="38100" dist="38100" dir="2700000" algn="tl">
                    <a:srgbClr val="000000">
                      <a:alpha val="43137"/>
                    </a:srgbClr>
                  </a:outerShdw>
                </a:effectLst>
              </a:rPr>
            </a:br>
            <a:r>
              <a:rPr lang="en-US" sz="6600" b="1" dirty="0">
                <a:solidFill>
                  <a:schemeClr val="tx1"/>
                </a:solidFill>
                <a:effectLst>
                  <a:outerShdw blurRad="38100" dist="38100" dir="2700000" algn="tl">
                    <a:srgbClr val="000000">
                      <a:alpha val="43137"/>
                    </a:srgbClr>
                  </a:outerShdw>
                </a:effectLst>
              </a:rPr>
              <a:t>baptized to </a:t>
            </a:r>
            <a:r>
              <a:rPr lang="en-US" sz="6600" b="1" i="1" dirty="0">
                <a:solidFill>
                  <a:srgbClr val="00B0F0"/>
                </a:solidFill>
                <a:effectLst>
                  <a:outerShdw blurRad="38100" dist="38100" dir="2700000" algn="tl">
                    <a:srgbClr val="000000">
                      <a:alpha val="43137"/>
                    </a:srgbClr>
                  </a:outerShdw>
                </a:effectLst>
              </a:rPr>
              <a:t>follow Christ’s example.</a:t>
            </a:r>
            <a:endParaRPr lang="en-US" sz="6600" b="1" i="1" dirty="0">
              <a:solidFill>
                <a:srgbClr val="00B0F0"/>
              </a:solidFill>
            </a:endParaRPr>
          </a:p>
        </p:txBody>
      </p:sp>
    </p:spTree>
    <p:extLst>
      <p:ext uri="{BB962C8B-B14F-4D97-AF65-F5344CB8AC3E}">
        <p14:creationId xmlns:p14="http://schemas.microsoft.com/office/powerpoint/2010/main" val="1099138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effectLst>
                  <a:outerShdw blurRad="38100" dist="38100" dir="2700000" algn="tl">
                    <a:srgbClr val="000000">
                      <a:alpha val="43137"/>
                    </a:srgbClr>
                  </a:outerShdw>
                </a:effectLst>
              </a:rPr>
              <a:t>I should be water baptized to </a:t>
            </a:r>
            <a:r>
              <a:rPr lang="en-US" sz="6600" b="1" i="1" dirty="0">
                <a:solidFill>
                  <a:srgbClr val="00B0F0"/>
                </a:solidFill>
                <a:effectLst>
                  <a:outerShdw blurRad="38100" dist="38100" dir="2700000" algn="tl">
                    <a:srgbClr val="000000">
                      <a:alpha val="43137"/>
                    </a:srgbClr>
                  </a:outerShdw>
                </a:effectLst>
              </a:rPr>
              <a:t>obey the command </a:t>
            </a:r>
            <a:br>
              <a:rPr lang="en-US" sz="6600" b="1" i="1" dirty="0">
                <a:solidFill>
                  <a:srgbClr val="00B0F0"/>
                </a:solidFill>
                <a:effectLst>
                  <a:outerShdw blurRad="38100" dist="38100" dir="2700000" algn="tl">
                    <a:srgbClr val="000000">
                      <a:alpha val="43137"/>
                    </a:srgbClr>
                  </a:outerShdw>
                </a:effectLst>
              </a:rPr>
            </a:br>
            <a:r>
              <a:rPr lang="en-US" sz="6600" b="1" i="1" dirty="0">
                <a:solidFill>
                  <a:srgbClr val="00B0F0"/>
                </a:solidFill>
                <a:effectLst>
                  <a:outerShdw blurRad="38100" dist="38100" dir="2700000" algn="tl">
                    <a:srgbClr val="000000">
                      <a:alpha val="43137"/>
                    </a:srgbClr>
                  </a:outerShdw>
                </a:effectLst>
              </a:rPr>
              <a:t>of Christ.</a:t>
            </a:r>
            <a:endParaRPr lang="en-US" sz="6600" b="1" i="1" dirty="0">
              <a:solidFill>
                <a:srgbClr val="00B0F0"/>
              </a:solidFill>
            </a:endParaRPr>
          </a:p>
        </p:txBody>
      </p:sp>
    </p:spTree>
    <p:extLst>
      <p:ext uri="{BB962C8B-B14F-4D97-AF65-F5344CB8AC3E}">
        <p14:creationId xmlns:p14="http://schemas.microsoft.com/office/powerpoint/2010/main" val="2943092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fontScale="90000"/>
          </a:bodyPr>
          <a:lstStyle/>
          <a:p>
            <a:pPr algn="ctr"/>
            <a:r>
              <a:rPr lang="en-US" sz="6600" b="1" dirty="0">
                <a:solidFill>
                  <a:schemeClr val="tx1"/>
                </a:solidFill>
                <a:effectLst>
                  <a:outerShdw blurRad="38100" dist="38100" dir="2700000" algn="tl">
                    <a:srgbClr val="000000">
                      <a:alpha val="43137"/>
                    </a:srgbClr>
                  </a:outerShdw>
                </a:effectLst>
              </a:rPr>
              <a:t>Matthew 28:19 Go therefore and make disciples of all the nations, </a:t>
            </a:r>
            <a:r>
              <a:rPr lang="en-US" sz="6600" b="1" i="1" dirty="0">
                <a:solidFill>
                  <a:srgbClr val="00B0F0"/>
                </a:solidFill>
                <a:effectLst>
                  <a:outerShdw blurRad="38100" dist="38100" dir="2700000" algn="tl">
                    <a:srgbClr val="000000">
                      <a:alpha val="43137"/>
                    </a:srgbClr>
                  </a:outerShdw>
                </a:effectLst>
              </a:rPr>
              <a:t>baptizing them </a:t>
            </a:r>
            <a:r>
              <a:rPr lang="en-US" sz="6600" b="1" dirty="0">
                <a:solidFill>
                  <a:schemeClr val="tx1"/>
                </a:solidFill>
                <a:effectLst>
                  <a:outerShdw blurRad="38100" dist="38100" dir="2700000" algn="tl">
                    <a:srgbClr val="000000">
                      <a:alpha val="43137"/>
                    </a:srgbClr>
                  </a:outerShdw>
                </a:effectLst>
              </a:rPr>
              <a:t>in the name of the Father and of the Son and of the Holy Spirit,</a:t>
            </a:r>
            <a:endParaRPr lang="en-US" sz="6600" b="1" dirty="0">
              <a:solidFill>
                <a:schemeClr val="tx1"/>
              </a:solidFill>
            </a:endParaRPr>
          </a:p>
        </p:txBody>
      </p:sp>
    </p:spTree>
    <p:extLst>
      <p:ext uri="{BB962C8B-B14F-4D97-AF65-F5344CB8AC3E}">
        <p14:creationId xmlns:p14="http://schemas.microsoft.com/office/powerpoint/2010/main" val="4227933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i="1" dirty="0">
                <a:solidFill>
                  <a:schemeClr val="tx1"/>
                </a:solidFill>
              </a:rPr>
              <a:t>Water baptism </a:t>
            </a:r>
            <a:r>
              <a:rPr lang="en-US" sz="6600" b="1" i="1" dirty="0">
                <a:solidFill>
                  <a:srgbClr val="00B0F0"/>
                </a:solidFill>
              </a:rPr>
              <a:t>was taught and commanded </a:t>
            </a:r>
            <a:r>
              <a:rPr lang="en-US" sz="6600" b="1" i="1" dirty="0">
                <a:solidFill>
                  <a:schemeClr val="tx1"/>
                </a:solidFill>
              </a:rPr>
              <a:t>by the apostles.</a:t>
            </a:r>
          </a:p>
        </p:txBody>
      </p:sp>
    </p:spTree>
    <p:extLst>
      <p:ext uri="{BB962C8B-B14F-4D97-AF65-F5344CB8AC3E}">
        <p14:creationId xmlns:p14="http://schemas.microsoft.com/office/powerpoint/2010/main" val="156886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000" b="1" dirty="0">
                <a:solidFill>
                  <a:schemeClr val="tx1"/>
                </a:solidFill>
              </a:rPr>
              <a:t>ACTS 2:38 </a:t>
            </a:r>
            <a:r>
              <a:rPr lang="en-US" sz="6000" b="1" dirty="0">
                <a:solidFill>
                  <a:schemeClr val="tx1"/>
                </a:solidFill>
                <a:effectLst>
                  <a:outerShdw blurRad="38100" dist="38100" dir="2700000" algn="tl">
                    <a:srgbClr val="000000">
                      <a:alpha val="43137"/>
                    </a:srgbClr>
                  </a:outerShdw>
                </a:effectLst>
              </a:rPr>
              <a:t>Then Peter said to them, </a:t>
            </a:r>
            <a:r>
              <a:rPr lang="en-US" sz="6000" b="1" i="1" dirty="0">
                <a:solidFill>
                  <a:srgbClr val="00B0F0"/>
                </a:solidFill>
                <a:effectLst>
                  <a:outerShdw blurRad="38100" dist="38100" dir="2700000" algn="tl">
                    <a:srgbClr val="000000">
                      <a:alpha val="43137"/>
                    </a:srgbClr>
                  </a:outerShdw>
                </a:effectLst>
              </a:rPr>
              <a:t>"Repent, and let every one of you be baptized </a:t>
            </a:r>
            <a:r>
              <a:rPr lang="en-US" sz="6000" b="1" dirty="0">
                <a:solidFill>
                  <a:schemeClr val="tx1"/>
                </a:solidFill>
                <a:effectLst>
                  <a:outerShdw blurRad="38100" dist="38100" dir="2700000" algn="tl">
                    <a:srgbClr val="000000">
                      <a:alpha val="43137"/>
                    </a:srgbClr>
                  </a:outerShdw>
                </a:effectLst>
              </a:rPr>
              <a:t>in the name of Jesus Christ for the remission of sins; and you shall receive the gift of the Holy Spirit. </a:t>
            </a:r>
            <a:endParaRPr lang="en-US" sz="6000" b="1" dirty="0">
              <a:solidFill>
                <a:schemeClr val="tx1"/>
              </a:solidFill>
            </a:endParaRPr>
          </a:p>
        </p:txBody>
      </p:sp>
    </p:spTree>
    <p:extLst>
      <p:ext uri="{BB962C8B-B14F-4D97-AF65-F5344CB8AC3E}">
        <p14:creationId xmlns:p14="http://schemas.microsoft.com/office/powerpoint/2010/main" val="247195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rPr>
              <a:t>ACTS 2:39 </a:t>
            </a:r>
            <a:r>
              <a:rPr lang="en-US" sz="6600" b="1" dirty="0">
                <a:solidFill>
                  <a:schemeClr val="tx1"/>
                </a:solidFill>
                <a:effectLst>
                  <a:outerShdw blurRad="38100" dist="38100" dir="2700000" algn="tl">
                    <a:srgbClr val="000000">
                      <a:alpha val="43137"/>
                    </a:srgbClr>
                  </a:outerShdw>
                </a:effectLst>
              </a:rPr>
              <a:t>For </a:t>
            </a:r>
            <a:r>
              <a:rPr lang="en-US" sz="6600" b="1" i="1" dirty="0">
                <a:solidFill>
                  <a:srgbClr val="00B0F0"/>
                </a:solidFill>
                <a:effectLst>
                  <a:outerShdw blurRad="38100" dist="38100" dir="2700000" algn="tl">
                    <a:srgbClr val="000000">
                      <a:alpha val="43137"/>
                    </a:srgbClr>
                  </a:outerShdw>
                </a:effectLst>
              </a:rPr>
              <a:t>the promise is to you and to your children, </a:t>
            </a:r>
            <a:r>
              <a:rPr lang="en-US" sz="6600" b="1" i="1" u="sng" dirty="0">
                <a:solidFill>
                  <a:srgbClr val="FFC000"/>
                </a:solidFill>
                <a:effectLst>
                  <a:outerShdw blurRad="38100" dist="38100" dir="2700000" algn="tl">
                    <a:srgbClr val="000000">
                      <a:alpha val="43137"/>
                    </a:srgbClr>
                  </a:outerShdw>
                </a:effectLst>
              </a:rPr>
              <a:t>and</a:t>
            </a:r>
            <a:r>
              <a:rPr lang="en-US" sz="6600" b="1" i="1" dirty="0">
                <a:solidFill>
                  <a:srgbClr val="92D050"/>
                </a:solidFill>
                <a:effectLst>
                  <a:outerShdw blurRad="38100" dist="38100" dir="2700000" algn="tl">
                    <a:srgbClr val="000000">
                      <a:alpha val="43137"/>
                    </a:srgbClr>
                  </a:outerShdw>
                </a:effectLst>
              </a:rPr>
              <a:t> to all who are afar off, as many as the Lord our God will call."</a:t>
            </a:r>
            <a:endParaRPr lang="en-US" sz="6600" b="1" i="1" dirty="0">
              <a:solidFill>
                <a:srgbClr val="92D050"/>
              </a:solidFill>
            </a:endParaRPr>
          </a:p>
        </p:txBody>
      </p:sp>
    </p:spTree>
    <p:extLst>
      <p:ext uri="{BB962C8B-B14F-4D97-AF65-F5344CB8AC3E}">
        <p14:creationId xmlns:p14="http://schemas.microsoft.com/office/powerpoint/2010/main" val="205389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000" b="1" dirty="0">
                <a:solidFill>
                  <a:schemeClr val="tx1"/>
                </a:solidFill>
              </a:rPr>
              <a:t>SALVATION: </a:t>
            </a:r>
            <a:r>
              <a:rPr lang="en-US" sz="6000" b="1" i="1" dirty="0">
                <a:solidFill>
                  <a:srgbClr val="00B0F0"/>
                </a:solidFill>
              </a:rPr>
              <a:t>REPENT</a:t>
            </a:r>
            <a:br>
              <a:rPr lang="en-US" sz="6000" b="1" dirty="0">
                <a:solidFill>
                  <a:schemeClr val="tx1"/>
                </a:solidFill>
              </a:rPr>
            </a:br>
            <a:r>
              <a:rPr lang="en-US" sz="6000" b="1" dirty="0">
                <a:solidFill>
                  <a:schemeClr val="tx1"/>
                </a:solidFill>
              </a:rPr>
              <a:t>WATER BAPTISM: </a:t>
            </a:r>
            <a:r>
              <a:rPr lang="en-US" sz="6000" b="1" i="1" dirty="0">
                <a:solidFill>
                  <a:srgbClr val="00B0F0"/>
                </a:solidFill>
              </a:rPr>
              <a:t>IDENTITY</a:t>
            </a:r>
            <a:br>
              <a:rPr lang="en-US" sz="6000" b="1" dirty="0">
                <a:solidFill>
                  <a:schemeClr val="tx1"/>
                </a:solidFill>
              </a:rPr>
            </a:br>
            <a:r>
              <a:rPr lang="en-US" sz="6000" b="1" dirty="0">
                <a:solidFill>
                  <a:schemeClr val="tx1"/>
                </a:solidFill>
              </a:rPr>
              <a:t>GIFT OF HOLY SPIRIT: </a:t>
            </a:r>
            <a:r>
              <a:rPr lang="en-US" sz="6000" b="1" i="1" dirty="0">
                <a:solidFill>
                  <a:srgbClr val="00B0F0"/>
                </a:solidFill>
              </a:rPr>
              <a:t>POWER</a:t>
            </a:r>
            <a:br>
              <a:rPr lang="en-US" sz="6000" b="1" dirty="0">
                <a:solidFill>
                  <a:schemeClr val="tx1"/>
                </a:solidFill>
              </a:rPr>
            </a:br>
            <a:r>
              <a:rPr lang="en-US" sz="6000" b="1" dirty="0">
                <a:solidFill>
                  <a:schemeClr val="tx1"/>
                </a:solidFill>
              </a:rPr>
              <a:t>THE PROMISE: </a:t>
            </a:r>
            <a:r>
              <a:rPr lang="en-US" sz="6000" b="1" i="1" dirty="0">
                <a:solidFill>
                  <a:srgbClr val="00B0F0"/>
                </a:solidFill>
              </a:rPr>
              <a:t>THE NEXT GENERATION</a:t>
            </a:r>
            <a:br>
              <a:rPr lang="en-US" sz="6000" b="1" dirty="0">
                <a:solidFill>
                  <a:schemeClr val="tx1"/>
                </a:solidFill>
              </a:rPr>
            </a:br>
            <a:r>
              <a:rPr lang="en-US" sz="6000" b="1" dirty="0">
                <a:solidFill>
                  <a:schemeClr val="tx1"/>
                </a:solidFill>
              </a:rPr>
              <a:t>AFAR OFF: </a:t>
            </a:r>
            <a:r>
              <a:rPr lang="en-US" sz="6000" b="1" i="1" dirty="0">
                <a:solidFill>
                  <a:srgbClr val="00B0F0"/>
                </a:solidFill>
              </a:rPr>
              <a:t>MISSIONS</a:t>
            </a:r>
          </a:p>
        </p:txBody>
      </p:sp>
    </p:spTree>
    <p:extLst>
      <p:ext uri="{BB962C8B-B14F-4D97-AF65-F5344CB8AC3E}">
        <p14:creationId xmlns:p14="http://schemas.microsoft.com/office/powerpoint/2010/main" val="249003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effectLst>
                  <a:outerShdw blurRad="38100" dist="38100" dir="2700000" algn="tl">
                    <a:srgbClr val="000000">
                      <a:alpha val="43137"/>
                    </a:srgbClr>
                  </a:outerShdw>
                </a:effectLst>
              </a:rPr>
              <a:t>PETER’S MESSAGE AT PENTECOST…</a:t>
            </a:r>
            <a:br>
              <a:rPr lang="en-US" sz="6600" b="1" dirty="0">
                <a:solidFill>
                  <a:schemeClr val="tx1"/>
                </a:solidFill>
                <a:effectLst>
                  <a:outerShdw blurRad="38100" dist="38100" dir="2700000" algn="tl">
                    <a:srgbClr val="000000">
                      <a:alpha val="43137"/>
                    </a:srgbClr>
                  </a:outerShdw>
                </a:effectLst>
              </a:rPr>
            </a:br>
            <a:r>
              <a:rPr lang="en-US" sz="6600" b="1" dirty="0">
                <a:solidFill>
                  <a:schemeClr val="tx1"/>
                </a:solidFill>
                <a:effectLst>
                  <a:outerShdw blurRad="38100" dist="38100" dir="2700000" algn="tl">
                    <a:srgbClr val="000000">
                      <a:alpha val="43137"/>
                    </a:srgbClr>
                  </a:outerShdw>
                </a:effectLst>
              </a:rPr>
              <a:t>Acts 2:41 Then those who gladly received his word </a:t>
            </a:r>
            <a:r>
              <a:rPr lang="en-US" sz="6600" b="1" i="1" dirty="0">
                <a:solidFill>
                  <a:srgbClr val="00B0F0"/>
                </a:solidFill>
                <a:effectLst>
                  <a:outerShdw blurRad="38100" dist="38100" dir="2700000" algn="tl">
                    <a:srgbClr val="000000">
                      <a:alpha val="43137"/>
                    </a:srgbClr>
                  </a:outerShdw>
                </a:effectLst>
              </a:rPr>
              <a:t>were baptized;</a:t>
            </a:r>
            <a:endParaRPr lang="en-US" sz="6600" b="1" dirty="0">
              <a:solidFill>
                <a:srgbClr val="00B0F0"/>
              </a:solidFill>
            </a:endParaRPr>
          </a:p>
        </p:txBody>
      </p:sp>
    </p:spTree>
    <p:extLst>
      <p:ext uri="{BB962C8B-B14F-4D97-AF65-F5344CB8AC3E}">
        <p14:creationId xmlns:p14="http://schemas.microsoft.com/office/powerpoint/2010/main" val="46392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ED3C-6D65-44D7-A9FC-0A28B2A7D757}"/>
              </a:ext>
            </a:extLst>
          </p:cNvPr>
          <p:cNvSpPr>
            <a:spLocks noGrp="1"/>
          </p:cNvSpPr>
          <p:nvPr>
            <p:ph type="title"/>
          </p:nvPr>
        </p:nvSpPr>
        <p:spPr>
          <a:xfrm>
            <a:off x="0" y="0"/>
            <a:ext cx="12192000" cy="6857999"/>
          </a:xfrm>
        </p:spPr>
        <p:txBody>
          <a:bodyPr>
            <a:noAutofit/>
          </a:bodyPr>
          <a:lstStyle/>
          <a:p>
            <a:pPr algn="ctr"/>
            <a:br>
              <a:rPr lang="en-US" sz="6000" b="1" dirty="0">
                <a:solidFill>
                  <a:schemeClr val="tx1"/>
                </a:solidFill>
                <a:ea typeface="Verdana" panose="020B0604030504040204" pitchFamily="34" charset="0"/>
              </a:rPr>
            </a:br>
            <a:r>
              <a:rPr lang="en-US" sz="6600" b="1" dirty="0">
                <a:solidFill>
                  <a:schemeClr val="tx1"/>
                </a:solidFill>
                <a:ea typeface="Verdana" panose="020B0604030504040204" pitchFamily="34" charset="0"/>
              </a:rPr>
              <a:t>THE MEANING OF… </a:t>
            </a:r>
            <a:br>
              <a:rPr lang="en-US" sz="6600" b="1" dirty="0">
                <a:solidFill>
                  <a:schemeClr val="tx1"/>
                </a:solidFill>
                <a:ea typeface="Verdana" panose="020B0604030504040204" pitchFamily="34" charset="0"/>
              </a:rPr>
            </a:br>
            <a:r>
              <a:rPr lang="en-US" sz="6600" b="1" i="1" u="sng" dirty="0">
                <a:solidFill>
                  <a:srgbClr val="00B0F0"/>
                </a:solidFill>
                <a:ea typeface="Verdana" panose="020B0604030504040204" pitchFamily="34" charset="0"/>
              </a:rPr>
              <a:t>water baptism</a:t>
            </a:r>
            <a:br>
              <a:rPr lang="en-US" sz="6600" b="1" dirty="0">
                <a:solidFill>
                  <a:schemeClr val="tx1"/>
                </a:solidFill>
                <a:ea typeface="Verdana" panose="020B0604030504040204" pitchFamily="34" charset="0"/>
              </a:rPr>
            </a:br>
            <a:br>
              <a:rPr lang="en-US" sz="6000" b="1" dirty="0">
                <a:solidFill>
                  <a:schemeClr val="tx1"/>
                </a:solidFill>
                <a:ea typeface="Verdana" panose="020B0604030504040204" pitchFamily="34" charset="0"/>
              </a:rPr>
            </a:br>
            <a:r>
              <a:rPr lang="en-US" sz="6000" b="1" dirty="0">
                <a:solidFill>
                  <a:schemeClr val="tx1"/>
                </a:solidFill>
                <a:ea typeface="Verdana" panose="020B0604030504040204" pitchFamily="34" charset="0"/>
              </a:rPr>
              <a:t>						</a:t>
            </a:r>
            <a:r>
              <a:rPr lang="en-US" sz="4400" b="1" i="1" dirty="0">
                <a:solidFill>
                  <a:srgbClr val="00B0F0"/>
                </a:solidFill>
                <a:ea typeface="Verdana" panose="020B0604030504040204" pitchFamily="34" charset="0"/>
              </a:rPr>
              <a:t>Matthew 28:19-20</a:t>
            </a:r>
            <a:endParaRPr lang="en-US" sz="4400" b="1" i="1" u="sng" dirty="0">
              <a:solidFill>
                <a:srgbClr val="00B0F0"/>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233607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000" b="1" dirty="0">
                <a:solidFill>
                  <a:schemeClr val="tx1"/>
                </a:solidFill>
                <a:effectLst>
                  <a:outerShdw blurRad="38100" dist="38100" dir="2700000" algn="tl">
                    <a:srgbClr val="000000">
                      <a:alpha val="43137"/>
                    </a:srgbClr>
                  </a:outerShdw>
                </a:effectLst>
              </a:rPr>
              <a:t>Acts 8:12 But </a:t>
            </a:r>
            <a:r>
              <a:rPr lang="en-US" sz="6000" b="1" i="1" dirty="0">
                <a:solidFill>
                  <a:srgbClr val="00B0F0"/>
                </a:solidFill>
                <a:effectLst>
                  <a:outerShdw blurRad="38100" dist="38100" dir="2700000" algn="tl">
                    <a:srgbClr val="000000">
                      <a:alpha val="43137"/>
                    </a:srgbClr>
                  </a:outerShdw>
                </a:effectLst>
              </a:rPr>
              <a:t>when they believed </a:t>
            </a:r>
            <a:r>
              <a:rPr lang="en-US" sz="6000" b="1" dirty="0">
                <a:solidFill>
                  <a:schemeClr val="tx1"/>
                </a:solidFill>
                <a:effectLst>
                  <a:outerShdw blurRad="38100" dist="38100" dir="2700000" algn="tl">
                    <a:srgbClr val="000000">
                      <a:alpha val="43137"/>
                    </a:srgbClr>
                  </a:outerShdw>
                </a:effectLst>
              </a:rPr>
              <a:t>Philip as he preached the things concerning the kingdom of God and the name of Jesus Christ, </a:t>
            </a:r>
            <a:r>
              <a:rPr lang="en-US" sz="6000" b="1" i="1" dirty="0">
                <a:solidFill>
                  <a:srgbClr val="00B0F0"/>
                </a:solidFill>
                <a:effectLst>
                  <a:outerShdw blurRad="38100" dist="38100" dir="2700000" algn="tl">
                    <a:srgbClr val="000000">
                      <a:alpha val="43137"/>
                    </a:srgbClr>
                  </a:outerShdw>
                </a:effectLst>
              </a:rPr>
              <a:t>both men and women were baptized.</a:t>
            </a:r>
            <a:endParaRPr lang="en-US" sz="6000" b="1" dirty="0">
              <a:solidFill>
                <a:srgbClr val="00B0F0"/>
              </a:solidFill>
            </a:endParaRPr>
          </a:p>
        </p:txBody>
      </p:sp>
    </p:spTree>
    <p:extLst>
      <p:ext uri="{BB962C8B-B14F-4D97-AF65-F5344CB8AC3E}">
        <p14:creationId xmlns:p14="http://schemas.microsoft.com/office/powerpoint/2010/main" val="691780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effectLst>
                  <a:outerShdw blurRad="38100" dist="38100" dir="2700000" algn="tl">
                    <a:srgbClr val="000000">
                      <a:alpha val="43137"/>
                    </a:srgbClr>
                  </a:outerShdw>
                </a:effectLst>
              </a:rPr>
              <a:t>Acts 9:17a </a:t>
            </a:r>
            <a:r>
              <a:rPr lang="en-US" sz="6600" b="1" i="0" dirty="0">
                <a:solidFill>
                  <a:schemeClr val="tx1"/>
                </a:solidFill>
                <a:effectLst/>
              </a:rPr>
              <a:t>And Ananias went his way and entered the house; and laying his hands on him he said, </a:t>
            </a:r>
            <a:endParaRPr lang="en-US" sz="6600" b="1" i="1" dirty="0">
              <a:solidFill>
                <a:srgbClr val="00B0F0"/>
              </a:solidFill>
            </a:endParaRPr>
          </a:p>
        </p:txBody>
      </p:sp>
    </p:spTree>
    <p:extLst>
      <p:ext uri="{BB962C8B-B14F-4D97-AF65-F5344CB8AC3E}">
        <p14:creationId xmlns:p14="http://schemas.microsoft.com/office/powerpoint/2010/main" val="224406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000" b="1" dirty="0">
                <a:solidFill>
                  <a:schemeClr val="tx1"/>
                </a:solidFill>
                <a:effectLst>
                  <a:outerShdw blurRad="38100" dist="38100" dir="2700000" algn="tl">
                    <a:srgbClr val="000000">
                      <a:alpha val="43137"/>
                    </a:srgbClr>
                  </a:outerShdw>
                </a:effectLst>
              </a:rPr>
              <a:t>Acts 9:17a “</a:t>
            </a:r>
            <a:r>
              <a:rPr lang="en-US" sz="6000" b="1" i="1" dirty="0">
                <a:solidFill>
                  <a:srgbClr val="00B0F0"/>
                </a:solidFill>
                <a:effectLst/>
              </a:rPr>
              <a:t>Brother Saul, the Lord Jesus, who appeared </a:t>
            </a:r>
            <a:br>
              <a:rPr lang="en-US" sz="6000" b="1" i="1" dirty="0">
                <a:solidFill>
                  <a:srgbClr val="00B0F0"/>
                </a:solidFill>
                <a:effectLst/>
              </a:rPr>
            </a:br>
            <a:r>
              <a:rPr lang="en-US" sz="6000" b="1" i="1" dirty="0">
                <a:solidFill>
                  <a:srgbClr val="00B0F0"/>
                </a:solidFill>
                <a:effectLst/>
              </a:rPr>
              <a:t>to you on the road as </a:t>
            </a:r>
            <a:br>
              <a:rPr lang="en-US" sz="6000" b="1" i="1" dirty="0">
                <a:solidFill>
                  <a:srgbClr val="00B0F0"/>
                </a:solidFill>
                <a:effectLst/>
              </a:rPr>
            </a:br>
            <a:r>
              <a:rPr lang="en-US" sz="6000" b="1" i="1" dirty="0">
                <a:solidFill>
                  <a:srgbClr val="00B0F0"/>
                </a:solidFill>
                <a:effectLst/>
              </a:rPr>
              <a:t>you came, </a:t>
            </a:r>
            <a:r>
              <a:rPr lang="en-US" sz="6000" b="1" i="0" dirty="0">
                <a:solidFill>
                  <a:schemeClr val="tx1"/>
                </a:solidFill>
                <a:effectLst/>
              </a:rPr>
              <a:t>has sent me that you may receive your </a:t>
            </a:r>
            <a:br>
              <a:rPr lang="en-US" sz="6000" b="1" i="0" dirty="0">
                <a:solidFill>
                  <a:schemeClr val="tx1"/>
                </a:solidFill>
                <a:effectLst/>
              </a:rPr>
            </a:br>
            <a:r>
              <a:rPr lang="en-US" sz="6000" b="1" i="0" dirty="0">
                <a:solidFill>
                  <a:schemeClr val="tx1"/>
                </a:solidFill>
                <a:effectLst/>
              </a:rPr>
              <a:t>sight </a:t>
            </a:r>
            <a:r>
              <a:rPr lang="en-US" sz="6000" b="1" i="1" dirty="0">
                <a:solidFill>
                  <a:srgbClr val="00B0F0"/>
                </a:solidFill>
                <a:effectLst/>
              </a:rPr>
              <a:t>and be filled with the Holy Spirit.” </a:t>
            </a:r>
            <a:endParaRPr lang="en-US" sz="6000" b="1" i="1" dirty="0">
              <a:solidFill>
                <a:srgbClr val="00B0F0"/>
              </a:solidFill>
            </a:endParaRPr>
          </a:p>
        </p:txBody>
      </p:sp>
    </p:spTree>
    <p:extLst>
      <p:ext uri="{BB962C8B-B14F-4D97-AF65-F5344CB8AC3E}">
        <p14:creationId xmlns:p14="http://schemas.microsoft.com/office/powerpoint/2010/main" val="4289826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effectLst>
                  <a:outerShdw blurRad="38100" dist="38100" dir="2700000" algn="tl">
                    <a:srgbClr val="000000">
                      <a:alpha val="43137"/>
                    </a:srgbClr>
                  </a:outerShdw>
                </a:effectLst>
              </a:rPr>
              <a:t>Acts 9:18  Immediately there fell from his eyes something like scales, and he received his sight at once; and </a:t>
            </a:r>
            <a:r>
              <a:rPr lang="en-US" sz="6600" b="1" i="1" dirty="0">
                <a:solidFill>
                  <a:srgbClr val="00B0F0"/>
                </a:solidFill>
                <a:effectLst>
                  <a:outerShdw blurRad="38100" dist="38100" dir="2700000" algn="tl">
                    <a:srgbClr val="000000">
                      <a:alpha val="43137"/>
                    </a:srgbClr>
                  </a:outerShdw>
                </a:effectLst>
              </a:rPr>
              <a:t>he arose and was baptized.</a:t>
            </a:r>
            <a:endParaRPr lang="en-US" sz="6600" b="1" dirty="0">
              <a:solidFill>
                <a:srgbClr val="00B0F0"/>
              </a:solidFill>
            </a:endParaRPr>
          </a:p>
        </p:txBody>
      </p:sp>
    </p:spTree>
    <p:extLst>
      <p:ext uri="{BB962C8B-B14F-4D97-AF65-F5344CB8AC3E}">
        <p14:creationId xmlns:p14="http://schemas.microsoft.com/office/powerpoint/2010/main" val="406065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effectLst>
                  <a:outerShdw blurRad="38100" dist="38100" dir="2700000" algn="tl">
                    <a:srgbClr val="000000">
                      <a:alpha val="43137"/>
                    </a:srgbClr>
                  </a:outerShdw>
                </a:effectLst>
              </a:rPr>
              <a:t>Acts 10:48A  And </a:t>
            </a:r>
            <a:r>
              <a:rPr lang="en-US" sz="6600" b="1" i="1" dirty="0">
                <a:solidFill>
                  <a:srgbClr val="00B0F0"/>
                </a:solidFill>
                <a:effectLst>
                  <a:outerShdw blurRad="38100" dist="38100" dir="2700000" algn="tl">
                    <a:srgbClr val="000000">
                      <a:alpha val="43137"/>
                    </a:srgbClr>
                  </a:outerShdw>
                </a:effectLst>
              </a:rPr>
              <a:t>he commanded them to be baptized </a:t>
            </a:r>
            <a:r>
              <a:rPr lang="en-US" sz="6600" b="1" dirty="0">
                <a:solidFill>
                  <a:schemeClr val="tx1"/>
                </a:solidFill>
                <a:effectLst>
                  <a:outerShdw blurRad="38100" dist="38100" dir="2700000" algn="tl">
                    <a:srgbClr val="000000">
                      <a:alpha val="43137"/>
                    </a:srgbClr>
                  </a:outerShdw>
                </a:effectLst>
              </a:rPr>
              <a:t>in the name of</a:t>
            </a:r>
            <a:br>
              <a:rPr lang="en-US" sz="6600" b="1" dirty="0">
                <a:solidFill>
                  <a:schemeClr val="tx1"/>
                </a:solidFill>
                <a:effectLst>
                  <a:outerShdw blurRad="38100" dist="38100" dir="2700000" algn="tl">
                    <a:srgbClr val="000000">
                      <a:alpha val="43137"/>
                    </a:srgbClr>
                  </a:outerShdw>
                </a:effectLst>
              </a:rPr>
            </a:br>
            <a:r>
              <a:rPr lang="en-US" sz="6600" b="1" dirty="0">
                <a:solidFill>
                  <a:schemeClr val="tx1"/>
                </a:solidFill>
                <a:effectLst>
                  <a:outerShdw blurRad="38100" dist="38100" dir="2700000" algn="tl">
                    <a:srgbClr val="000000">
                      <a:alpha val="43137"/>
                    </a:srgbClr>
                  </a:outerShdw>
                </a:effectLst>
              </a:rPr>
              <a:t> the Lord. </a:t>
            </a:r>
            <a:endParaRPr lang="en-US" sz="6600" b="1" dirty="0">
              <a:solidFill>
                <a:schemeClr val="tx1"/>
              </a:solidFill>
            </a:endParaRPr>
          </a:p>
        </p:txBody>
      </p:sp>
    </p:spTree>
    <p:extLst>
      <p:ext uri="{BB962C8B-B14F-4D97-AF65-F5344CB8AC3E}">
        <p14:creationId xmlns:p14="http://schemas.microsoft.com/office/powerpoint/2010/main" val="1920188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58140-C97A-4742-897B-DFFCF96D3BD6}"/>
              </a:ext>
            </a:extLst>
          </p:cNvPr>
          <p:cNvSpPr>
            <a:spLocks noGrp="1"/>
          </p:cNvSpPr>
          <p:nvPr>
            <p:ph type="title"/>
          </p:nvPr>
        </p:nvSpPr>
        <p:spPr>
          <a:xfrm>
            <a:off x="0" y="1"/>
            <a:ext cx="12192000" cy="6858000"/>
          </a:xfrm>
        </p:spPr>
        <p:txBody>
          <a:bodyPr>
            <a:normAutofit/>
          </a:bodyPr>
          <a:lstStyle/>
          <a:p>
            <a:pPr algn="ctr"/>
            <a:r>
              <a:rPr lang="en-US" sz="6600" b="1" dirty="0">
                <a:solidFill>
                  <a:schemeClr val="tx1"/>
                </a:solidFill>
                <a:effectLst>
                  <a:outerShdw blurRad="38100" dist="38100" dir="2700000" algn="tl">
                    <a:srgbClr val="000000">
                      <a:alpha val="43137"/>
                    </a:srgbClr>
                  </a:outerShdw>
                </a:effectLst>
              </a:rPr>
              <a:t>Acts 16:33 And he took them the same hour of the night and washed their stripes. </a:t>
            </a:r>
            <a:r>
              <a:rPr lang="en-US" sz="6600" b="1" i="1" dirty="0">
                <a:solidFill>
                  <a:schemeClr val="tx1"/>
                </a:solidFill>
                <a:effectLst>
                  <a:outerShdw blurRad="38100" dist="38100" dir="2700000" algn="tl">
                    <a:srgbClr val="000000">
                      <a:alpha val="43137"/>
                    </a:srgbClr>
                  </a:outerShdw>
                </a:effectLst>
              </a:rPr>
              <a:t>And </a:t>
            </a:r>
            <a:r>
              <a:rPr lang="en-US" sz="6600" b="1" i="1" dirty="0">
                <a:solidFill>
                  <a:srgbClr val="00B0F0"/>
                </a:solidFill>
                <a:effectLst>
                  <a:outerShdw blurRad="38100" dist="38100" dir="2700000" algn="tl">
                    <a:srgbClr val="000000">
                      <a:alpha val="43137"/>
                    </a:srgbClr>
                  </a:outerShdw>
                </a:effectLst>
              </a:rPr>
              <a:t>immediately he and all his family were baptized.</a:t>
            </a:r>
            <a:endParaRPr lang="en-US" sz="6600" b="1" dirty="0">
              <a:solidFill>
                <a:srgbClr val="00B0F0"/>
              </a:solidFill>
            </a:endParaRPr>
          </a:p>
        </p:txBody>
      </p:sp>
    </p:spTree>
    <p:extLst>
      <p:ext uri="{BB962C8B-B14F-4D97-AF65-F5344CB8AC3E}">
        <p14:creationId xmlns:p14="http://schemas.microsoft.com/office/powerpoint/2010/main" val="284440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08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ED3C-6D65-44D7-A9FC-0A28B2A7D757}"/>
              </a:ext>
            </a:extLst>
          </p:cNvPr>
          <p:cNvSpPr>
            <a:spLocks noGrp="1"/>
          </p:cNvSpPr>
          <p:nvPr>
            <p:ph type="title"/>
          </p:nvPr>
        </p:nvSpPr>
        <p:spPr>
          <a:xfrm>
            <a:off x="0" y="0"/>
            <a:ext cx="12192000" cy="6857999"/>
          </a:xfrm>
        </p:spPr>
        <p:txBody>
          <a:bodyPr>
            <a:noAutofit/>
          </a:bodyPr>
          <a:lstStyle/>
          <a:p>
            <a:pPr algn="ctr"/>
            <a:r>
              <a:rPr lang="en-US" sz="6600" b="1" dirty="0">
                <a:solidFill>
                  <a:schemeClr val="tx1"/>
                </a:solidFill>
                <a:ea typeface="Verdana" panose="020B0604030504040204" pitchFamily="34" charset="0"/>
              </a:rPr>
              <a:t>MATTHEW 28:18 </a:t>
            </a:r>
            <a:r>
              <a:rPr lang="en-US" sz="6600" b="1" i="0" dirty="0">
                <a:solidFill>
                  <a:schemeClr val="tx1"/>
                </a:solidFill>
                <a:effectLst/>
              </a:rPr>
              <a:t>And Jesus came and spoke to them, saying, “</a:t>
            </a:r>
            <a:r>
              <a:rPr lang="en-US" sz="6600" b="1" i="1" dirty="0">
                <a:solidFill>
                  <a:srgbClr val="00B0F0"/>
                </a:solidFill>
                <a:effectLst/>
              </a:rPr>
              <a:t>All authority </a:t>
            </a:r>
            <a:r>
              <a:rPr lang="en-US" sz="6600" b="1" i="0" dirty="0">
                <a:solidFill>
                  <a:schemeClr val="tx1"/>
                </a:solidFill>
                <a:effectLst/>
              </a:rPr>
              <a:t>has been given to Me in heaven and on earth.</a:t>
            </a:r>
            <a:endParaRPr lang="en-US" sz="7200" b="1" i="1" u="sng" dirty="0">
              <a:solidFill>
                <a:srgbClr val="00B0F0"/>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2649974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ED3C-6D65-44D7-A9FC-0A28B2A7D757}"/>
              </a:ext>
            </a:extLst>
          </p:cNvPr>
          <p:cNvSpPr>
            <a:spLocks noGrp="1"/>
          </p:cNvSpPr>
          <p:nvPr>
            <p:ph type="title"/>
          </p:nvPr>
        </p:nvSpPr>
        <p:spPr>
          <a:xfrm>
            <a:off x="0" y="0"/>
            <a:ext cx="12192000" cy="6857999"/>
          </a:xfrm>
        </p:spPr>
        <p:txBody>
          <a:bodyPr>
            <a:noAutofit/>
          </a:bodyPr>
          <a:lstStyle/>
          <a:p>
            <a:pPr algn="ctr"/>
            <a:r>
              <a:rPr lang="en-US" sz="6000" b="1" dirty="0">
                <a:solidFill>
                  <a:schemeClr val="tx1"/>
                </a:solidFill>
                <a:ea typeface="Verdana" panose="020B0604030504040204" pitchFamily="34" charset="0"/>
              </a:rPr>
              <a:t>MATTHEW 28:19 </a:t>
            </a:r>
            <a:r>
              <a:rPr lang="en-US" sz="6000" b="1" i="1" dirty="0">
                <a:solidFill>
                  <a:srgbClr val="00B0F0"/>
                </a:solidFill>
                <a:effectLst/>
              </a:rPr>
              <a:t>Go</a:t>
            </a:r>
            <a:r>
              <a:rPr lang="en-US" sz="6000" b="1" i="0" dirty="0">
                <a:solidFill>
                  <a:schemeClr val="tx1"/>
                </a:solidFill>
                <a:effectLst/>
              </a:rPr>
              <a:t> therefore </a:t>
            </a:r>
            <a:r>
              <a:rPr lang="en-US" sz="6000" b="1" i="1" dirty="0">
                <a:solidFill>
                  <a:srgbClr val="00B0F0"/>
                </a:solidFill>
                <a:effectLst/>
              </a:rPr>
              <a:t>and make </a:t>
            </a:r>
            <a:r>
              <a:rPr lang="en-US" sz="6000" b="1" i="0" dirty="0">
                <a:solidFill>
                  <a:schemeClr val="tx1"/>
                </a:solidFill>
                <a:effectLst/>
              </a:rPr>
              <a:t>disciples of all </a:t>
            </a:r>
            <a:br>
              <a:rPr lang="en-US" sz="6000" b="1" i="0" dirty="0">
                <a:solidFill>
                  <a:schemeClr val="tx1"/>
                </a:solidFill>
                <a:effectLst/>
              </a:rPr>
            </a:br>
            <a:r>
              <a:rPr lang="en-US" sz="6000" b="1" i="0" dirty="0">
                <a:solidFill>
                  <a:schemeClr val="tx1"/>
                </a:solidFill>
                <a:effectLst/>
              </a:rPr>
              <a:t>the nations, </a:t>
            </a:r>
            <a:r>
              <a:rPr lang="en-US" sz="6000" b="1" i="1" dirty="0">
                <a:solidFill>
                  <a:srgbClr val="00B0F0"/>
                </a:solidFill>
                <a:effectLst/>
              </a:rPr>
              <a:t>baptizing them </a:t>
            </a:r>
            <a:r>
              <a:rPr lang="en-US" sz="6000" b="1" i="0" dirty="0">
                <a:solidFill>
                  <a:schemeClr val="tx1"/>
                </a:solidFill>
                <a:effectLst/>
              </a:rPr>
              <a:t>in the name of the Father </a:t>
            </a:r>
            <a:br>
              <a:rPr lang="en-US" sz="6000" b="1" i="0" dirty="0">
                <a:solidFill>
                  <a:schemeClr val="tx1"/>
                </a:solidFill>
                <a:effectLst/>
              </a:rPr>
            </a:br>
            <a:r>
              <a:rPr lang="en-US" sz="6000" b="1" i="0" dirty="0">
                <a:solidFill>
                  <a:schemeClr val="tx1"/>
                </a:solidFill>
                <a:effectLst/>
              </a:rPr>
              <a:t>and of the Son and </a:t>
            </a:r>
            <a:br>
              <a:rPr lang="en-US" sz="6000" b="1" i="0" dirty="0">
                <a:solidFill>
                  <a:schemeClr val="tx1"/>
                </a:solidFill>
                <a:effectLst/>
              </a:rPr>
            </a:br>
            <a:r>
              <a:rPr lang="en-US" sz="6000" b="1" i="0" dirty="0">
                <a:solidFill>
                  <a:schemeClr val="tx1"/>
                </a:solidFill>
                <a:effectLst/>
              </a:rPr>
              <a:t>of the Holy Spirit,</a:t>
            </a:r>
            <a:endParaRPr lang="en-US" sz="6600" b="1" i="1" u="sng" dirty="0">
              <a:solidFill>
                <a:srgbClr val="00B0F0"/>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1985298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ED3C-6D65-44D7-A9FC-0A28B2A7D757}"/>
              </a:ext>
            </a:extLst>
          </p:cNvPr>
          <p:cNvSpPr>
            <a:spLocks noGrp="1"/>
          </p:cNvSpPr>
          <p:nvPr>
            <p:ph type="title"/>
          </p:nvPr>
        </p:nvSpPr>
        <p:spPr>
          <a:xfrm>
            <a:off x="0" y="0"/>
            <a:ext cx="12192000" cy="6857999"/>
          </a:xfrm>
        </p:spPr>
        <p:txBody>
          <a:bodyPr>
            <a:noAutofit/>
          </a:bodyPr>
          <a:lstStyle/>
          <a:p>
            <a:pPr algn="ctr"/>
            <a:r>
              <a:rPr lang="en-US" sz="6600" b="1" dirty="0">
                <a:solidFill>
                  <a:schemeClr val="tx1"/>
                </a:solidFill>
                <a:ea typeface="Verdana" panose="020B0604030504040204" pitchFamily="34" charset="0"/>
              </a:rPr>
              <a:t>FROM VS. 19 We have a simple </a:t>
            </a:r>
            <a:r>
              <a:rPr lang="en-US" sz="6600" b="1" i="1" u="sng" dirty="0">
                <a:solidFill>
                  <a:schemeClr val="tx1"/>
                </a:solidFill>
                <a:ea typeface="Verdana" panose="020B0604030504040204" pitchFamily="34" charset="0"/>
              </a:rPr>
              <a:t>assignment…</a:t>
            </a:r>
            <a:br>
              <a:rPr lang="en-US" sz="6600" b="1" dirty="0">
                <a:solidFill>
                  <a:schemeClr val="tx1"/>
                </a:solidFill>
                <a:ea typeface="Verdana" panose="020B0604030504040204" pitchFamily="34" charset="0"/>
              </a:rPr>
            </a:br>
            <a:br>
              <a:rPr lang="en-US" sz="6600" b="1" dirty="0">
                <a:solidFill>
                  <a:schemeClr val="tx1"/>
                </a:solidFill>
                <a:ea typeface="Verdana" panose="020B0604030504040204" pitchFamily="34" charset="0"/>
              </a:rPr>
            </a:br>
            <a:r>
              <a:rPr lang="en-US" sz="6600" b="1" dirty="0">
                <a:solidFill>
                  <a:srgbClr val="00B0F0"/>
                </a:solidFill>
                <a:ea typeface="Verdana" panose="020B0604030504040204" pitchFamily="34" charset="0"/>
              </a:rPr>
              <a:t>1. go…</a:t>
            </a:r>
            <a:br>
              <a:rPr lang="en-US" sz="6600" b="1" dirty="0">
                <a:solidFill>
                  <a:srgbClr val="00B0F0"/>
                </a:solidFill>
                <a:ea typeface="Verdana" panose="020B0604030504040204" pitchFamily="34" charset="0"/>
              </a:rPr>
            </a:br>
            <a:r>
              <a:rPr lang="en-US" sz="6600" b="1" dirty="0">
                <a:solidFill>
                  <a:srgbClr val="00B0F0"/>
                </a:solidFill>
                <a:ea typeface="Verdana" panose="020B0604030504040204" pitchFamily="34" charset="0"/>
              </a:rPr>
              <a:t>2. make DISCIPLES…</a:t>
            </a:r>
            <a:br>
              <a:rPr lang="en-US" sz="6600" b="1" dirty="0">
                <a:solidFill>
                  <a:srgbClr val="00B0F0"/>
                </a:solidFill>
                <a:ea typeface="Verdana" panose="020B0604030504040204" pitchFamily="34" charset="0"/>
              </a:rPr>
            </a:br>
            <a:r>
              <a:rPr lang="en-US" sz="6600" b="1" dirty="0">
                <a:solidFill>
                  <a:srgbClr val="00B0F0"/>
                </a:solidFill>
                <a:ea typeface="Verdana" panose="020B0604030504040204" pitchFamily="34" charset="0"/>
              </a:rPr>
              <a:t>3. baptize!</a:t>
            </a:r>
            <a:endParaRPr lang="en-US" sz="7200" b="1" i="1" u="sng" dirty="0">
              <a:solidFill>
                <a:srgbClr val="00B0F0"/>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1205558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ED3C-6D65-44D7-A9FC-0A28B2A7D757}"/>
              </a:ext>
            </a:extLst>
          </p:cNvPr>
          <p:cNvSpPr>
            <a:spLocks noGrp="1"/>
          </p:cNvSpPr>
          <p:nvPr>
            <p:ph type="title"/>
          </p:nvPr>
        </p:nvSpPr>
        <p:spPr>
          <a:xfrm>
            <a:off x="0" y="0"/>
            <a:ext cx="12192000" cy="6857999"/>
          </a:xfrm>
        </p:spPr>
        <p:txBody>
          <a:bodyPr>
            <a:noAutofit/>
          </a:bodyPr>
          <a:lstStyle/>
          <a:p>
            <a:pPr algn="ctr"/>
            <a:r>
              <a:rPr lang="en-US" sz="6000" b="1" dirty="0">
                <a:solidFill>
                  <a:schemeClr val="tx1"/>
                </a:solidFill>
                <a:ea typeface="Verdana" panose="020B0604030504040204" pitchFamily="34" charset="0"/>
              </a:rPr>
              <a:t>MATTHEW 28:20 </a:t>
            </a:r>
            <a:r>
              <a:rPr lang="en-US" sz="6000" b="1" i="1" dirty="0">
                <a:solidFill>
                  <a:srgbClr val="00B0F0"/>
                </a:solidFill>
                <a:effectLst/>
              </a:rPr>
              <a:t>teaching them </a:t>
            </a:r>
            <a:r>
              <a:rPr lang="en-US" sz="6000" b="1" i="1" u="sng" dirty="0">
                <a:solidFill>
                  <a:schemeClr val="tx1"/>
                </a:solidFill>
                <a:effectLst/>
              </a:rPr>
              <a:t>to observe all things </a:t>
            </a:r>
            <a:br>
              <a:rPr lang="en-US" sz="6000" b="1" i="1" u="sng" dirty="0">
                <a:solidFill>
                  <a:schemeClr val="tx1"/>
                </a:solidFill>
                <a:effectLst/>
              </a:rPr>
            </a:br>
            <a:r>
              <a:rPr lang="en-US" sz="6000" b="1" i="1" u="sng" dirty="0">
                <a:solidFill>
                  <a:schemeClr val="tx1"/>
                </a:solidFill>
                <a:effectLst/>
              </a:rPr>
              <a:t>that I have commanded you</a:t>
            </a:r>
            <a:r>
              <a:rPr lang="en-US" sz="6000" b="1" i="0" u="sng" dirty="0">
                <a:solidFill>
                  <a:schemeClr val="tx1"/>
                </a:solidFill>
                <a:effectLst/>
              </a:rPr>
              <a:t>; </a:t>
            </a:r>
            <a:r>
              <a:rPr lang="en-US" sz="6000" b="1" i="0" dirty="0">
                <a:solidFill>
                  <a:schemeClr val="tx1"/>
                </a:solidFill>
                <a:effectLst/>
              </a:rPr>
              <a:t>and lo, </a:t>
            </a:r>
            <a:r>
              <a:rPr lang="en-US" sz="6000" b="1" i="1" dirty="0">
                <a:solidFill>
                  <a:srgbClr val="00B0F0"/>
                </a:solidFill>
                <a:effectLst/>
              </a:rPr>
              <a:t>I am with you always,</a:t>
            </a:r>
            <a:r>
              <a:rPr lang="en-US" sz="6000" b="1" i="0" dirty="0">
                <a:solidFill>
                  <a:schemeClr val="tx1"/>
                </a:solidFill>
                <a:effectLst/>
              </a:rPr>
              <a:t> </a:t>
            </a:r>
            <a:r>
              <a:rPr lang="en-US" sz="6000" b="1" i="1" dirty="0">
                <a:solidFill>
                  <a:schemeClr val="tx1"/>
                </a:solidFill>
                <a:effectLst/>
              </a:rPr>
              <a:t>even</a:t>
            </a:r>
            <a:r>
              <a:rPr lang="en-US" sz="6000" b="1" i="0" dirty="0">
                <a:solidFill>
                  <a:schemeClr val="tx1"/>
                </a:solidFill>
                <a:effectLst/>
              </a:rPr>
              <a:t> to the end of the age.” Amen</a:t>
            </a:r>
            <a:r>
              <a:rPr lang="en-US" sz="6000" b="1" i="0" dirty="0">
                <a:solidFill>
                  <a:srgbClr val="000000"/>
                </a:solidFill>
                <a:effectLst/>
              </a:rPr>
              <a:t>.</a:t>
            </a:r>
            <a:endParaRPr lang="en-US" sz="6000" b="1" i="1" u="sng" dirty="0">
              <a:solidFill>
                <a:srgbClr val="00B0F0"/>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2755316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ED3C-6D65-44D7-A9FC-0A28B2A7D757}"/>
              </a:ext>
            </a:extLst>
          </p:cNvPr>
          <p:cNvSpPr>
            <a:spLocks noGrp="1"/>
          </p:cNvSpPr>
          <p:nvPr>
            <p:ph type="title"/>
          </p:nvPr>
        </p:nvSpPr>
        <p:spPr>
          <a:xfrm>
            <a:off x="0" y="0"/>
            <a:ext cx="12192000" cy="6857999"/>
          </a:xfrm>
        </p:spPr>
        <p:txBody>
          <a:bodyPr>
            <a:noAutofit/>
          </a:bodyPr>
          <a:lstStyle/>
          <a:p>
            <a:pPr algn="ctr"/>
            <a:r>
              <a:rPr lang="en-US" sz="6600" b="1" dirty="0">
                <a:solidFill>
                  <a:schemeClr val="tx1"/>
                </a:solidFill>
                <a:ea typeface="Verdana" panose="020B0604030504040204" pitchFamily="34" charset="0"/>
              </a:rPr>
              <a:t>FROM VS. 20 OUR </a:t>
            </a:r>
            <a:r>
              <a:rPr lang="en-US" sz="6600" b="1" i="1" u="sng" dirty="0">
                <a:solidFill>
                  <a:schemeClr val="tx1"/>
                </a:solidFill>
                <a:ea typeface="Verdana" panose="020B0604030504040204" pitchFamily="34" charset="0"/>
              </a:rPr>
              <a:t>assignment</a:t>
            </a:r>
            <a:r>
              <a:rPr lang="en-US" sz="6600" b="1" dirty="0">
                <a:solidFill>
                  <a:schemeClr val="tx1"/>
                </a:solidFill>
                <a:effectLst/>
                <a:ea typeface="Verdana" panose="020B0604030504040204" pitchFamily="34" charset="0"/>
              </a:rPr>
              <a:t> CONTINUES…</a:t>
            </a:r>
            <a:br>
              <a:rPr lang="en-US" sz="6600" b="1" dirty="0">
                <a:solidFill>
                  <a:schemeClr val="tx1"/>
                </a:solidFill>
                <a:ea typeface="Verdana" panose="020B0604030504040204" pitchFamily="34" charset="0"/>
              </a:rPr>
            </a:br>
            <a:br>
              <a:rPr lang="en-US" sz="6600" b="1" dirty="0">
                <a:solidFill>
                  <a:schemeClr val="tx1"/>
                </a:solidFill>
                <a:ea typeface="Verdana" panose="020B0604030504040204" pitchFamily="34" charset="0"/>
              </a:rPr>
            </a:br>
            <a:r>
              <a:rPr lang="en-US" sz="6600" b="1" dirty="0">
                <a:solidFill>
                  <a:srgbClr val="00B0F0"/>
                </a:solidFill>
                <a:ea typeface="Verdana" panose="020B0604030504040204" pitchFamily="34" charset="0"/>
              </a:rPr>
              <a:t>4. TEACHING THEM ALL THINGS I HAVE COMMANDED YOU…</a:t>
            </a:r>
            <a:br>
              <a:rPr lang="en-US" sz="6600" b="1" dirty="0">
                <a:solidFill>
                  <a:srgbClr val="00B0F0"/>
                </a:solidFill>
                <a:ea typeface="Verdana" panose="020B0604030504040204" pitchFamily="34" charset="0"/>
              </a:rPr>
            </a:br>
            <a:r>
              <a:rPr lang="en-US" sz="6600" b="1" dirty="0">
                <a:solidFill>
                  <a:srgbClr val="00B0F0"/>
                </a:solidFill>
                <a:ea typeface="Verdana" panose="020B0604030504040204" pitchFamily="34" charset="0"/>
              </a:rPr>
              <a:t>5. I WILL BE WITH YOU!</a:t>
            </a:r>
            <a:endParaRPr lang="en-US" sz="7200" b="1" i="1" u="sng" dirty="0">
              <a:solidFill>
                <a:srgbClr val="00B0F0"/>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4104164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ED3C-6D65-44D7-A9FC-0A28B2A7D757}"/>
              </a:ext>
            </a:extLst>
          </p:cNvPr>
          <p:cNvSpPr>
            <a:spLocks noGrp="1"/>
          </p:cNvSpPr>
          <p:nvPr>
            <p:ph type="title"/>
          </p:nvPr>
        </p:nvSpPr>
        <p:spPr>
          <a:xfrm>
            <a:off x="0" y="0"/>
            <a:ext cx="12192000" cy="6857999"/>
          </a:xfrm>
        </p:spPr>
        <p:txBody>
          <a:bodyPr>
            <a:noAutofit/>
          </a:bodyPr>
          <a:lstStyle/>
          <a:p>
            <a:pPr algn="ctr"/>
            <a:r>
              <a:rPr lang="en-US" altLang="en-US" sz="6600" b="1" i="1" dirty="0">
                <a:solidFill>
                  <a:srgbClr val="00B0F0"/>
                </a:solidFill>
              </a:rPr>
              <a:t>WHEN WE STUDY THE </a:t>
            </a:r>
            <a:br>
              <a:rPr lang="en-US" altLang="en-US" sz="6600" b="1" i="1" dirty="0">
                <a:solidFill>
                  <a:srgbClr val="00B0F0"/>
                </a:solidFill>
              </a:rPr>
            </a:br>
            <a:r>
              <a:rPr lang="en-US" altLang="en-US" sz="6600" b="1" i="1" dirty="0">
                <a:solidFill>
                  <a:srgbClr val="00B0F0"/>
                </a:solidFill>
              </a:rPr>
              <a:t>BAPTISM OF JESUS… </a:t>
            </a:r>
            <a:br>
              <a:rPr lang="en-US" altLang="en-US" sz="6600" b="1" i="1" dirty="0">
                <a:solidFill>
                  <a:srgbClr val="00B0F0"/>
                </a:solidFill>
              </a:rPr>
            </a:br>
            <a:r>
              <a:rPr lang="en-US" altLang="en-US" sz="6600" b="1" i="1" dirty="0">
                <a:solidFill>
                  <a:schemeClr val="tx1"/>
                </a:solidFill>
              </a:rPr>
              <a:t>WHEN WE UNDERSTAND </a:t>
            </a:r>
            <a:br>
              <a:rPr lang="en-US" altLang="en-US" sz="6600" b="1" i="1" dirty="0">
                <a:solidFill>
                  <a:schemeClr val="tx1"/>
                </a:solidFill>
              </a:rPr>
            </a:br>
            <a:r>
              <a:rPr lang="en-US" altLang="en-US" sz="6600" b="1" i="1" dirty="0">
                <a:solidFill>
                  <a:schemeClr val="tx1"/>
                </a:solidFill>
              </a:rPr>
              <a:t>AS A CHRISTIAN… </a:t>
            </a:r>
            <a:br>
              <a:rPr lang="en-US" altLang="en-US" sz="6600" b="1" i="1" dirty="0">
                <a:solidFill>
                  <a:schemeClr val="tx1"/>
                </a:solidFill>
              </a:rPr>
            </a:br>
            <a:r>
              <a:rPr lang="en-US" altLang="en-US" sz="6600" b="1" i="1" dirty="0">
                <a:solidFill>
                  <a:srgbClr val="00B0F0"/>
                </a:solidFill>
              </a:rPr>
              <a:t>HE GIVES US OUR IDENTITY.</a:t>
            </a:r>
            <a:endParaRPr lang="en-US" sz="6600" b="1" i="1" u="sng" dirty="0">
              <a:solidFill>
                <a:schemeClr val="tx1"/>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1852400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19585</TotalTime>
  <Words>793</Words>
  <Application>Microsoft Macintosh PowerPoint</Application>
  <PresentationFormat>Widescreen</PresentationFormat>
  <Paragraphs>31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Gothic</vt:lpstr>
      <vt:lpstr>Verdana</vt:lpstr>
      <vt:lpstr>Mesh</vt:lpstr>
      <vt:lpstr>PowerPoint Presentation</vt:lpstr>
      <vt:lpstr>PowerPoint Presentation</vt:lpstr>
      <vt:lpstr> THE MEANING OF…  water baptism        Matthew 28:19-20</vt:lpstr>
      <vt:lpstr>MATTHEW 28:18 And Jesus came and spoke to them, saying, “All authority has been given to Me in heaven and on earth.</vt:lpstr>
      <vt:lpstr>MATTHEW 28:19 Go therefore and make disciples of all  the nations, baptizing them in the name of the Father  and of the Son and  of the Holy Spirit,</vt:lpstr>
      <vt:lpstr>FROM VS. 19 We have a simple assignment…  1. go… 2. make DISCIPLES… 3. baptize!</vt:lpstr>
      <vt:lpstr>MATTHEW 28:20 teaching them to observe all things  that I have commanded you; and lo, I am with you always, even to the end of the age.” Amen.</vt:lpstr>
      <vt:lpstr>FROM VS. 20 OUR assignment CONTINUES…  4. TEACHING THEM ALL THINGS I HAVE COMMANDED YOU… 5. I WILL BE WITH YOU!</vt:lpstr>
      <vt:lpstr>WHEN WE STUDY THE  BAPTISM OF JESUS…  WHEN WE UNDERSTAND  AS A CHRISTIAN…  HE GIVES US OUR IDENTITY.</vt:lpstr>
      <vt:lpstr>IT HELPS US TO ANSWER  THE QUESTIONS… WHY AM I HERE? WHAT WAS I MADE FOR? WHAT IS THE PURPOSE  OF MY LIFE?</vt:lpstr>
      <vt:lpstr>Who should be water baptized?  Why should I be water baptized?  How should I be water baptized?  What is the meaning of  water baptism?</vt:lpstr>
      <vt:lpstr>PowerPoint Presentation</vt:lpstr>
      <vt:lpstr>1. WHO SHOULD BE  WATER BAPTISED?            Acts 8:37 </vt:lpstr>
      <vt:lpstr>All believers should be  water baptized </vt:lpstr>
      <vt:lpstr>Acts 8:35 Then Philip opened his mouth, and beginning at this Scripture, preached Jesus to him.</vt:lpstr>
      <vt:lpstr>Acts 8:36 Now as they went down the road, they came to some water. And the eunuch said, "See, here is water. What hinders me from being baptized?"</vt:lpstr>
      <vt:lpstr>Acts 8:37 Then Philip said, "If you believe with all your heart, you may." And he answered and said, "I believe that Jesus Christ is the Son of God."</vt:lpstr>
      <vt:lpstr>Acts 8:38 So he commanded the chariot to stand still. And both Philip and the eunuch went down into the water, and he baptized him. </vt:lpstr>
      <vt:lpstr>Acts 2:41 Then those who gladly received his word were baptized; and that day about three thousand souls were added to them.</vt:lpstr>
      <vt:lpstr>PowerPoint Presentation</vt:lpstr>
      <vt:lpstr>2. WHY SHOULD I BE  WATER BAPTISED?   </vt:lpstr>
      <vt:lpstr>I should be water  baptized to follow Christ’s example.</vt:lpstr>
      <vt:lpstr>I should be water baptized to obey the command  of Christ.</vt:lpstr>
      <vt:lpstr>Matthew 28:19 Go therefore and make disciples of all the nations, baptizing them in the name of the Father and of the Son and of the Holy Spirit,</vt:lpstr>
      <vt:lpstr>Water baptism was taught and commanded by the apostles.</vt:lpstr>
      <vt:lpstr>ACTS 2:38 Then Peter said to them, "Repent, and let every one of you be baptized in the name of Jesus Christ for the remission of sins; and you shall receive the gift of the Holy Spirit. </vt:lpstr>
      <vt:lpstr>ACTS 2:39 For the promise is to you and to your children, and to all who are afar off, as many as the Lord our God will call."</vt:lpstr>
      <vt:lpstr>SALVATION: REPENT WATER BAPTISM: IDENTITY GIFT OF HOLY SPIRIT: POWER THE PROMISE: THE NEXT GENERATION AFAR OFF: MISSIONS</vt:lpstr>
      <vt:lpstr>PETER’S MESSAGE AT PENTECOST… Acts 2:41 Then those who gladly received his word were baptized;</vt:lpstr>
      <vt:lpstr>Acts 8:12 But when they believed Philip as he preached the things concerning the kingdom of God and the name of Jesus Christ, both men and women were baptized.</vt:lpstr>
      <vt:lpstr>Acts 9:17a And Ananias went his way and entered the house; and laying his hands on him he said, </vt:lpstr>
      <vt:lpstr>Acts 9:17a “Brother Saul, the Lord Jesus, who appeared  to you on the road as  you came, has sent me that you may receive your  sight and be filled with the Holy Spirit.” </vt:lpstr>
      <vt:lpstr>Acts 9:18  Immediately there fell from his eyes something like scales, and he received his sight at once; and he arose and was baptized.</vt:lpstr>
      <vt:lpstr>Acts 10:48A  And he commanded them to be baptized in the name of  the Lord. </vt:lpstr>
      <vt:lpstr>Acts 16:33 And he took them the same hour of the night and washed their stripes. And immediately he and all his family were baptized.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Bridge Church</dc:creator>
  <cp:lastModifiedBy>The Bridge Church</cp:lastModifiedBy>
  <cp:revision>181</cp:revision>
  <dcterms:created xsi:type="dcterms:W3CDTF">2019-08-25T12:04:06Z</dcterms:created>
  <dcterms:modified xsi:type="dcterms:W3CDTF">2024-10-23T02:35:12Z</dcterms:modified>
</cp:coreProperties>
</file>