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300" r:id="rId4"/>
    <p:sldId id="301" r:id="rId5"/>
    <p:sldId id="302" r:id="rId6"/>
    <p:sldId id="303" r:id="rId7"/>
    <p:sldId id="305" r:id="rId8"/>
    <p:sldId id="312" r:id="rId9"/>
    <p:sldId id="267" r:id="rId10"/>
    <p:sldId id="299" r:id="rId11"/>
    <p:sldId id="268" r:id="rId12"/>
    <p:sldId id="306" r:id="rId13"/>
    <p:sldId id="294" r:id="rId14"/>
    <p:sldId id="265" r:id="rId15"/>
    <p:sldId id="307" r:id="rId16"/>
    <p:sldId id="315" r:id="rId17"/>
    <p:sldId id="316" r:id="rId18"/>
    <p:sldId id="275" r:id="rId19"/>
    <p:sldId id="295" r:id="rId20"/>
    <p:sldId id="284" r:id="rId21"/>
    <p:sldId id="296" r:id="rId22"/>
    <p:sldId id="298" r:id="rId23"/>
    <p:sldId id="297" r:id="rId24"/>
    <p:sldId id="280" r:id="rId25"/>
    <p:sldId id="288" r:id="rId26"/>
    <p:sldId id="318" r:id="rId27"/>
    <p:sldId id="314" r:id="rId28"/>
    <p:sldId id="317" r:id="rId29"/>
    <p:sldId id="308" r:id="rId30"/>
    <p:sldId id="313" r:id="rId31"/>
    <p:sldId id="319" r:id="rId32"/>
    <p:sldId id="309" r:id="rId33"/>
    <p:sldId id="310" r:id="rId34"/>
    <p:sldId id="25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675"/>
  </p:normalViewPr>
  <p:slideViewPr>
    <p:cSldViewPr snapToGrid="0">
      <p:cViewPr varScale="1">
        <p:scale>
          <a:sx n="83" d="100"/>
          <a:sy n="83" d="100"/>
        </p:scale>
        <p:origin x="216" y="96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796259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3862125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49602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4A7EE1-417A-4000-877C-F0170F6E92F0}"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236445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4A7EE1-417A-4000-877C-F0170F6E92F0}"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303634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1836003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4103186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1235464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A7EE1-417A-4000-877C-F0170F6E92F0}"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2710946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A7EE1-417A-4000-877C-F0170F6E92F0}"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2748586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2929046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25234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3035259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3800651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1061391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865507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A7EE1-417A-4000-877C-F0170F6E92F0}"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D4E9F-06B9-44FF-85AF-06C3FF644ACE}" type="slidenum">
              <a:rPr lang="en-US" smtClean="0"/>
              <a:t>‹#›</a:t>
            </a:fld>
            <a:endParaRPr lang="en-US"/>
          </a:p>
        </p:txBody>
      </p:sp>
    </p:spTree>
    <p:extLst>
      <p:ext uri="{BB962C8B-B14F-4D97-AF65-F5344CB8AC3E}">
        <p14:creationId xmlns:p14="http://schemas.microsoft.com/office/powerpoint/2010/main" val="316808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34A7EE1-417A-4000-877C-F0170F6E92F0}" type="datetimeFigureOut">
              <a:rPr lang="en-US" smtClean="0"/>
              <a:t>9/27/26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2AD4E9F-06B9-44FF-85AF-06C3FF644ACE}" type="slidenum">
              <a:rPr lang="en-US" smtClean="0"/>
              <a:t>‹#›</a:t>
            </a:fld>
            <a:endParaRPr lang="en-US"/>
          </a:p>
        </p:txBody>
      </p:sp>
    </p:spTree>
    <p:extLst>
      <p:ext uri="{BB962C8B-B14F-4D97-AF65-F5344CB8AC3E}">
        <p14:creationId xmlns:p14="http://schemas.microsoft.com/office/powerpoint/2010/main" val="29457030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s://ref.ly/Eph%204.11;nlt?t=biblia"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ref.ly/Isa%2043.10;nlt?t=biblia"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ACEE-2059-8249-1747-361D3ADD4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23F6F-8A4F-96AC-D92D-36F36C5A75CC}"/>
              </a:ext>
            </a:extLst>
          </p:cNvPr>
          <p:cNvSpPr>
            <a:spLocks noGrp="1"/>
          </p:cNvSpPr>
          <p:nvPr>
            <p:ph type="ctrTitle"/>
          </p:nvPr>
        </p:nvSpPr>
        <p:spPr>
          <a:xfrm>
            <a:off x="0" y="0"/>
            <a:ext cx="12192000" cy="5822576"/>
          </a:xfrm>
        </p:spPr>
        <p:txBody>
          <a:bodyPr/>
          <a:lstStyle/>
          <a:p>
            <a:pPr algn="ctr"/>
            <a:r>
              <a:rPr lang="en-US" b="1" dirty="0"/>
              <a:t>A GLIMPSE OF THE CHURCH </a:t>
            </a:r>
            <a:r>
              <a:rPr lang="en-US" b="1" i="1" dirty="0"/>
              <a:t>OF THIS AGE</a:t>
            </a:r>
            <a:br>
              <a:rPr lang="en-US" b="1" dirty="0"/>
            </a:br>
            <a:br>
              <a:rPr lang="en-US" b="1" dirty="0"/>
            </a:br>
            <a:r>
              <a:rPr lang="en-US" b="1" dirty="0"/>
              <a:t>REV 3:14-19</a:t>
            </a:r>
            <a:endParaRPr lang="en-US" dirty="0"/>
          </a:p>
        </p:txBody>
      </p:sp>
    </p:spTree>
    <p:extLst>
      <p:ext uri="{BB962C8B-B14F-4D97-AF65-F5344CB8AC3E}">
        <p14:creationId xmlns:p14="http://schemas.microsoft.com/office/powerpoint/2010/main" val="722260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783FB-A61A-86C6-29BC-6E7FCCC48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778347-D1EC-F40A-9786-5639A4AFD973}"/>
              </a:ext>
            </a:extLst>
          </p:cNvPr>
          <p:cNvSpPr>
            <a:spLocks noGrp="1"/>
          </p:cNvSpPr>
          <p:nvPr>
            <p:ph type="ctrTitle"/>
          </p:nvPr>
        </p:nvSpPr>
        <p:spPr>
          <a:xfrm>
            <a:off x="0" y="0"/>
            <a:ext cx="12192000" cy="6857999"/>
          </a:xfrm>
        </p:spPr>
        <p:txBody>
          <a:bodyPr/>
          <a:lstStyle/>
          <a:p>
            <a:pPr algn="ctr"/>
            <a:r>
              <a:rPr lang="en-US" sz="6000" b="1" dirty="0"/>
              <a:t>REV. 3:14 “And to the angel of THE CHURCH OF THE LAODICEANS write, ‘These things says the Amen, the Faithful and True Witness, the Beginning of the creation of God:</a:t>
            </a:r>
            <a:endParaRPr lang="en-US" sz="3600" dirty="0"/>
          </a:p>
        </p:txBody>
      </p:sp>
    </p:spTree>
    <p:extLst>
      <p:ext uri="{BB962C8B-B14F-4D97-AF65-F5344CB8AC3E}">
        <p14:creationId xmlns:p14="http://schemas.microsoft.com/office/powerpoint/2010/main" val="118287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97A0-FEFC-37C6-A2F4-809B31B09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096A6-32EB-6F90-204A-9989FCE20AC4}"/>
              </a:ext>
            </a:extLst>
          </p:cNvPr>
          <p:cNvSpPr>
            <a:spLocks noGrp="1"/>
          </p:cNvSpPr>
          <p:nvPr>
            <p:ph type="ctrTitle"/>
          </p:nvPr>
        </p:nvSpPr>
        <p:spPr>
          <a:xfrm>
            <a:off x="0" y="0"/>
            <a:ext cx="12192000" cy="6857999"/>
          </a:xfrm>
        </p:spPr>
        <p:txBody>
          <a:bodyPr/>
          <a:lstStyle/>
          <a:p>
            <a:pPr algn="ctr"/>
            <a:r>
              <a:rPr lang="en-US" b="1" dirty="0"/>
              <a:t>REV. 3:15 “I KNOW YOUR WORKS, that you are neither cold nor hot. I could wish you were cold or hot. </a:t>
            </a:r>
            <a:br>
              <a:rPr lang="en-US" dirty="0"/>
            </a:br>
            <a:endParaRPr lang="en-US" sz="4400" dirty="0"/>
          </a:p>
        </p:txBody>
      </p:sp>
    </p:spTree>
    <p:extLst>
      <p:ext uri="{BB962C8B-B14F-4D97-AF65-F5344CB8AC3E}">
        <p14:creationId xmlns:p14="http://schemas.microsoft.com/office/powerpoint/2010/main" val="4091025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6E9E-4178-DF33-FB8F-46C8E32ADF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D06C0-6F14-4EB0-1016-81B18DA51AF3}"/>
              </a:ext>
            </a:extLst>
          </p:cNvPr>
          <p:cNvSpPr>
            <a:spLocks noGrp="1"/>
          </p:cNvSpPr>
          <p:nvPr>
            <p:ph type="ctrTitle"/>
          </p:nvPr>
        </p:nvSpPr>
        <p:spPr>
          <a:xfrm>
            <a:off x="0" y="0"/>
            <a:ext cx="12192000" cy="6857999"/>
          </a:xfrm>
        </p:spPr>
        <p:txBody>
          <a:bodyPr/>
          <a:lstStyle/>
          <a:p>
            <a:pPr algn="ctr"/>
            <a:r>
              <a:rPr lang="en-US" b="1" dirty="0"/>
              <a:t>REV. 3:16 So then, BECAUSE YOU ARE LUKEWARM, </a:t>
            </a:r>
            <a:br>
              <a:rPr lang="en-US" b="1" dirty="0"/>
            </a:br>
            <a:r>
              <a:rPr lang="en-US" b="1" dirty="0"/>
              <a:t>and neither cold nor hot, </a:t>
            </a:r>
            <a:br>
              <a:rPr lang="en-US" b="1" dirty="0"/>
            </a:br>
            <a:r>
              <a:rPr lang="en-US" b="1" dirty="0"/>
              <a:t>I will vomit you out </a:t>
            </a:r>
            <a:br>
              <a:rPr lang="en-US" b="1" dirty="0"/>
            </a:br>
            <a:r>
              <a:rPr lang="en-US" b="1" dirty="0"/>
              <a:t>of My mouth.</a:t>
            </a:r>
            <a:endParaRPr lang="en-US" sz="4400" dirty="0"/>
          </a:p>
        </p:txBody>
      </p:sp>
    </p:spTree>
    <p:extLst>
      <p:ext uri="{BB962C8B-B14F-4D97-AF65-F5344CB8AC3E}">
        <p14:creationId xmlns:p14="http://schemas.microsoft.com/office/powerpoint/2010/main" val="4122068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14E74-4F92-F288-DF70-801D9064A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B39C7C-2151-4280-CECD-E2EADC10D177}"/>
              </a:ext>
            </a:extLst>
          </p:cNvPr>
          <p:cNvSpPr>
            <a:spLocks noGrp="1"/>
          </p:cNvSpPr>
          <p:nvPr>
            <p:ph type="ctrTitle"/>
          </p:nvPr>
        </p:nvSpPr>
        <p:spPr>
          <a:xfrm>
            <a:off x="0" y="0"/>
            <a:ext cx="12192000" cy="6710082"/>
          </a:xfrm>
        </p:spPr>
        <p:txBody>
          <a:bodyPr/>
          <a:lstStyle/>
          <a:p>
            <a:pPr algn="ctr"/>
            <a:r>
              <a:rPr lang="en-US" sz="6000" b="1" dirty="0"/>
              <a:t>REV. 3:17 </a:t>
            </a:r>
            <a:r>
              <a:rPr lang="en-US" sz="6000" b="1" i="1" u="sng" dirty="0"/>
              <a:t>BECAUSE YOU SAY</a:t>
            </a:r>
            <a:r>
              <a:rPr lang="en-US" sz="6000" b="1" dirty="0"/>
              <a:t>, </a:t>
            </a:r>
            <a:br>
              <a:rPr lang="en-US" sz="6000" b="1" dirty="0"/>
            </a:br>
            <a:r>
              <a:rPr lang="en-US" sz="6000" b="1" dirty="0"/>
              <a:t>‘I am rich, have become wealthy, and have need of nothing’—and do not know that you are wretched, miserable, poor, blind, and naked— </a:t>
            </a:r>
            <a:endParaRPr lang="en-US" sz="3600" dirty="0"/>
          </a:p>
        </p:txBody>
      </p:sp>
    </p:spTree>
    <p:extLst>
      <p:ext uri="{BB962C8B-B14F-4D97-AF65-F5344CB8AC3E}">
        <p14:creationId xmlns:p14="http://schemas.microsoft.com/office/powerpoint/2010/main" val="157713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8ED28-BBF1-126D-3A04-84FF86611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23351-47FB-63E4-D15E-D7EE17BFF4FA}"/>
              </a:ext>
            </a:extLst>
          </p:cNvPr>
          <p:cNvSpPr>
            <a:spLocks noGrp="1"/>
          </p:cNvSpPr>
          <p:nvPr>
            <p:ph type="ctrTitle"/>
          </p:nvPr>
        </p:nvSpPr>
        <p:spPr>
          <a:xfrm>
            <a:off x="0" y="0"/>
            <a:ext cx="12192000" cy="6858000"/>
          </a:xfrm>
        </p:spPr>
        <p:txBody>
          <a:bodyPr/>
          <a:lstStyle/>
          <a:p>
            <a:pPr algn="ctr"/>
            <a:r>
              <a:rPr lang="en-US" sz="5400" b="1" dirty="0"/>
              <a:t>REV. 3:18 </a:t>
            </a:r>
            <a:r>
              <a:rPr lang="en-US" sz="5400" b="1" i="1" u="sng" dirty="0"/>
              <a:t>I COUNSEL YOU</a:t>
            </a:r>
            <a:r>
              <a:rPr lang="en-US" sz="5400" b="1" i="1" dirty="0"/>
              <a:t> To Buy From Me</a:t>
            </a:r>
            <a:r>
              <a:rPr lang="en-US" sz="5400" b="1" dirty="0"/>
              <a:t> </a:t>
            </a:r>
            <a:r>
              <a:rPr lang="en-US" sz="5400" b="1" u="sng" dirty="0"/>
              <a:t>Gold</a:t>
            </a:r>
            <a:r>
              <a:rPr lang="en-US" sz="5400" b="1" dirty="0"/>
              <a:t> Refined In The Fire, That You May Be Rich; And </a:t>
            </a:r>
            <a:r>
              <a:rPr lang="en-US" sz="5400" b="1" u="sng" dirty="0"/>
              <a:t>White Garments</a:t>
            </a:r>
            <a:r>
              <a:rPr lang="en-US" sz="5400" b="1" dirty="0"/>
              <a:t>, That You May Be Clothed, </a:t>
            </a:r>
            <a:r>
              <a:rPr lang="en-US" sz="5400" b="1" i="1" dirty="0"/>
              <a:t>That</a:t>
            </a:r>
            <a:r>
              <a:rPr lang="en-US" sz="5400" b="1" dirty="0"/>
              <a:t> The Shame Of Your Nakedness May Not Be Revealed; And </a:t>
            </a:r>
            <a:r>
              <a:rPr lang="en-US" sz="5400" b="1" u="sng" dirty="0"/>
              <a:t>Anoint Your Eyes With Eye Salve</a:t>
            </a:r>
            <a:r>
              <a:rPr lang="en-US" sz="5400" b="1" dirty="0"/>
              <a:t>, That You May See.</a:t>
            </a:r>
            <a:endParaRPr lang="en-US" sz="5400" dirty="0"/>
          </a:p>
        </p:txBody>
      </p:sp>
    </p:spTree>
    <p:extLst>
      <p:ext uri="{BB962C8B-B14F-4D97-AF65-F5344CB8AC3E}">
        <p14:creationId xmlns:p14="http://schemas.microsoft.com/office/powerpoint/2010/main" val="2838270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5623F-8752-62FC-629D-2C39CA320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DADD0-C131-E4A0-0A32-79E2FB1E5452}"/>
              </a:ext>
            </a:extLst>
          </p:cNvPr>
          <p:cNvSpPr>
            <a:spLocks noGrp="1"/>
          </p:cNvSpPr>
          <p:nvPr>
            <p:ph type="ctrTitle"/>
          </p:nvPr>
        </p:nvSpPr>
        <p:spPr>
          <a:xfrm>
            <a:off x="0" y="0"/>
            <a:ext cx="12192000" cy="5062818"/>
          </a:xfrm>
        </p:spPr>
        <p:txBody>
          <a:bodyPr/>
          <a:lstStyle/>
          <a:p>
            <a:pPr algn="ctr"/>
            <a:r>
              <a:rPr lang="en-US" b="1" dirty="0"/>
              <a:t>REV. 3:19a </a:t>
            </a:r>
            <a:r>
              <a:rPr lang="en-US" b="1" i="1" u="sng" dirty="0"/>
              <a:t>AS MANY AS I LOVE</a:t>
            </a:r>
            <a:r>
              <a:rPr lang="en-US" b="1" dirty="0"/>
              <a:t>,…</a:t>
            </a:r>
            <a:br>
              <a:rPr lang="en-US" b="1" dirty="0"/>
            </a:br>
            <a:r>
              <a:rPr lang="en-US" b="1" dirty="0"/>
              <a:t> I REBUKE AND CHASTEN…</a:t>
            </a:r>
            <a:endParaRPr lang="en-US" dirty="0"/>
          </a:p>
        </p:txBody>
      </p:sp>
    </p:spTree>
    <p:extLst>
      <p:ext uri="{BB962C8B-B14F-4D97-AF65-F5344CB8AC3E}">
        <p14:creationId xmlns:p14="http://schemas.microsoft.com/office/powerpoint/2010/main" val="726465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EAE5A-261C-9402-4D0C-0A5577D7A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CEA0F-4ACD-57CD-5723-09CF09512E13}"/>
              </a:ext>
            </a:extLst>
          </p:cNvPr>
          <p:cNvSpPr>
            <a:spLocks noGrp="1"/>
          </p:cNvSpPr>
          <p:nvPr>
            <p:ph type="ctrTitle"/>
          </p:nvPr>
        </p:nvSpPr>
        <p:spPr>
          <a:xfrm>
            <a:off x="0" y="0"/>
            <a:ext cx="12192000" cy="5311588"/>
          </a:xfrm>
        </p:spPr>
        <p:txBody>
          <a:bodyPr/>
          <a:lstStyle/>
          <a:p>
            <a:pPr algn="ctr"/>
            <a:r>
              <a:rPr lang="en-US" b="1" dirty="0"/>
              <a:t>REV. 3:19b THEREFORE, </a:t>
            </a:r>
            <a:br>
              <a:rPr lang="en-US" b="1" dirty="0"/>
            </a:br>
            <a:r>
              <a:rPr lang="en-US" b="1" i="1" u="sng" dirty="0">
                <a:solidFill>
                  <a:srgbClr val="7030A0"/>
                </a:solidFill>
                <a:highlight>
                  <a:srgbClr val="FFFF00"/>
                </a:highlight>
              </a:rPr>
              <a:t>BE…</a:t>
            </a:r>
            <a:r>
              <a:rPr lang="en-US" b="1" dirty="0"/>
              <a:t> </a:t>
            </a:r>
            <a:br>
              <a:rPr lang="en-US" b="1" dirty="0"/>
            </a:br>
            <a:r>
              <a:rPr lang="en-US" b="1" dirty="0"/>
              <a:t>ZEALOUS [ON FIRE] </a:t>
            </a:r>
            <a:br>
              <a:rPr lang="en-US" b="1" dirty="0"/>
            </a:br>
            <a:r>
              <a:rPr lang="en-US" b="1" dirty="0"/>
              <a:t>AND REPENT.</a:t>
            </a:r>
            <a:endParaRPr lang="en-US" dirty="0"/>
          </a:p>
        </p:txBody>
      </p:sp>
    </p:spTree>
    <p:extLst>
      <p:ext uri="{BB962C8B-B14F-4D97-AF65-F5344CB8AC3E}">
        <p14:creationId xmlns:p14="http://schemas.microsoft.com/office/powerpoint/2010/main" val="3687762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A86AC-21A4-12CD-D6D9-C5DD6B5A1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6C1AF-A1C2-BC63-8302-15AF06ACA878}"/>
              </a:ext>
            </a:extLst>
          </p:cNvPr>
          <p:cNvSpPr>
            <a:spLocks noGrp="1"/>
          </p:cNvSpPr>
          <p:nvPr>
            <p:ph type="ctrTitle"/>
          </p:nvPr>
        </p:nvSpPr>
        <p:spPr>
          <a:xfrm>
            <a:off x="0" y="2"/>
            <a:ext cx="12192000" cy="4679574"/>
          </a:xfrm>
        </p:spPr>
        <p:txBody>
          <a:bodyPr/>
          <a:lstStyle/>
          <a:p>
            <a:pPr algn="ctr"/>
            <a:r>
              <a:rPr lang="en-US" b="1" dirty="0"/>
              <a:t>1. </a:t>
            </a:r>
            <a:r>
              <a:rPr lang="en-US" b="1" i="1" u="sng" dirty="0"/>
              <a:t>I KNOW</a:t>
            </a:r>
            <a:r>
              <a:rPr lang="en-US" b="1" u="sng" dirty="0"/>
              <a:t> </a:t>
            </a:r>
            <a:r>
              <a:rPr lang="en-US" b="1" dirty="0"/>
              <a:t>YOUR WORKS… vs 15-16</a:t>
            </a:r>
            <a:endParaRPr lang="en-US" dirty="0"/>
          </a:p>
        </p:txBody>
      </p:sp>
    </p:spTree>
    <p:extLst>
      <p:ext uri="{BB962C8B-B14F-4D97-AF65-F5344CB8AC3E}">
        <p14:creationId xmlns:p14="http://schemas.microsoft.com/office/powerpoint/2010/main" val="327934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9696F-1E5F-EAA4-C368-F2290A229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070C7-1E62-DB92-96A0-DE1C71D0A5D7}"/>
              </a:ext>
            </a:extLst>
          </p:cNvPr>
          <p:cNvSpPr>
            <a:spLocks noGrp="1"/>
          </p:cNvSpPr>
          <p:nvPr>
            <p:ph type="ctrTitle"/>
          </p:nvPr>
        </p:nvSpPr>
        <p:spPr>
          <a:xfrm>
            <a:off x="0" y="0"/>
            <a:ext cx="12192000" cy="6857999"/>
          </a:xfrm>
        </p:spPr>
        <p:txBody>
          <a:bodyPr/>
          <a:lstStyle/>
          <a:p>
            <a:pPr algn="ctr"/>
            <a:r>
              <a:rPr lang="en-US" sz="6000" b="1" dirty="0"/>
              <a:t>REV. 3:15 “I KNOW YOUR WORKS, that you are neither cold nor hot. </a:t>
            </a:r>
            <a:r>
              <a:rPr lang="en-US" sz="6000" b="1" i="1" dirty="0"/>
              <a:t>I could wish you were cold or hot. </a:t>
            </a:r>
            <a:r>
              <a:rPr lang="en-US" sz="6000" b="1" baseline="30000" dirty="0"/>
              <a:t>16 </a:t>
            </a:r>
            <a:r>
              <a:rPr lang="en-US" sz="6000" b="1" dirty="0"/>
              <a:t>So then, BECAUSE YOU ARE LUKEWARM, and neither cold nor hot, I will vomit you </a:t>
            </a:r>
            <a:br>
              <a:rPr lang="en-US" sz="6000" b="1" dirty="0"/>
            </a:br>
            <a:r>
              <a:rPr lang="en-US" sz="6000" b="1" dirty="0"/>
              <a:t>out of My mouth. </a:t>
            </a:r>
            <a:endParaRPr lang="en-US" sz="6000" dirty="0"/>
          </a:p>
        </p:txBody>
      </p:sp>
    </p:spTree>
    <p:extLst>
      <p:ext uri="{BB962C8B-B14F-4D97-AF65-F5344CB8AC3E}">
        <p14:creationId xmlns:p14="http://schemas.microsoft.com/office/powerpoint/2010/main" val="655253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BF497-CBE4-0B20-3FB7-1EC240BA3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568FF-1756-7B3C-DB92-2905AC930AA8}"/>
              </a:ext>
            </a:extLst>
          </p:cNvPr>
          <p:cNvSpPr>
            <a:spLocks noGrp="1"/>
          </p:cNvSpPr>
          <p:nvPr>
            <p:ph type="ctrTitle"/>
          </p:nvPr>
        </p:nvSpPr>
        <p:spPr>
          <a:xfrm>
            <a:off x="0" y="0"/>
            <a:ext cx="12192000" cy="5735172"/>
          </a:xfrm>
        </p:spPr>
        <p:txBody>
          <a:bodyPr/>
          <a:lstStyle/>
          <a:p>
            <a:pPr algn="ctr"/>
            <a:r>
              <a:rPr lang="en-US" b="1" dirty="0"/>
              <a:t>2. </a:t>
            </a:r>
            <a:r>
              <a:rPr lang="en-US" b="1" i="1" dirty="0"/>
              <a:t>WHY ARE YOU </a:t>
            </a:r>
            <a:r>
              <a:rPr lang="en-US" b="1" i="1" u="sng" dirty="0"/>
              <a:t>LUKEWARM</a:t>
            </a:r>
            <a:r>
              <a:rPr lang="en-US" b="1" dirty="0"/>
              <a:t>?</a:t>
            </a:r>
            <a:br>
              <a:rPr lang="en-US" b="1" dirty="0"/>
            </a:br>
            <a:br>
              <a:rPr lang="en-US" b="1" dirty="0"/>
            </a:br>
            <a:r>
              <a:rPr lang="en-US" b="1" dirty="0"/>
              <a:t>REV. 3:17</a:t>
            </a:r>
            <a:endParaRPr lang="en-US" dirty="0"/>
          </a:p>
        </p:txBody>
      </p:sp>
    </p:spTree>
    <p:extLst>
      <p:ext uri="{BB962C8B-B14F-4D97-AF65-F5344CB8AC3E}">
        <p14:creationId xmlns:p14="http://schemas.microsoft.com/office/powerpoint/2010/main" val="157359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A069-30FB-CE3B-68D3-39F0D442F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FC0D06-35D7-CF0E-5C8B-F0D9D8CDF86F}"/>
              </a:ext>
            </a:extLst>
          </p:cNvPr>
          <p:cNvSpPr>
            <a:spLocks noGrp="1"/>
          </p:cNvSpPr>
          <p:nvPr>
            <p:ph type="ctrTitle"/>
          </p:nvPr>
        </p:nvSpPr>
        <p:spPr>
          <a:xfrm>
            <a:off x="0" y="0"/>
            <a:ext cx="12192000" cy="6858000"/>
          </a:xfrm>
        </p:spPr>
        <p:txBody>
          <a:bodyPr/>
          <a:lstStyle/>
          <a:p>
            <a:pPr algn="ctr"/>
            <a:r>
              <a:rPr lang="en-US" sz="6000" b="1" dirty="0"/>
              <a:t>REV. 3:17 </a:t>
            </a:r>
            <a:r>
              <a:rPr lang="en-US" sz="6000" b="1" i="1" u="sng" dirty="0"/>
              <a:t>Because you say</a:t>
            </a:r>
            <a:r>
              <a:rPr lang="en-US" sz="6000" b="1" i="1" dirty="0"/>
              <a:t>, </a:t>
            </a:r>
            <a:br>
              <a:rPr lang="en-US" sz="6000" b="1" i="1" dirty="0"/>
            </a:br>
            <a:r>
              <a:rPr lang="en-US" sz="6000" b="1" i="1" dirty="0"/>
              <a:t>‘I am rich, have become wealthy, and have need of nothing’—and do not know that you are wretched, miserable, poor, blind, and naked—</a:t>
            </a:r>
            <a:r>
              <a:rPr lang="en-US" sz="6000" b="1" dirty="0"/>
              <a:t> </a:t>
            </a:r>
            <a:endParaRPr lang="en-US" sz="3600" dirty="0"/>
          </a:p>
        </p:txBody>
      </p:sp>
    </p:spTree>
    <p:extLst>
      <p:ext uri="{BB962C8B-B14F-4D97-AF65-F5344CB8AC3E}">
        <p14:creationId xmlns:p14="http://schemas.microsoft.com/office/powerpoint/2010/main" val="1050245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DB-9D23-D3CC-9702-14EF623D4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D749F-1E90-2C00-0B7C-6DA487A016E4}"/>
              </a:ext>
            </a:extLst>
          </p:cNvPr>
          <p:cNvSpPr>
            <a:spLocks noGrp="1"/>
          </p:cNvSpPr>
          <p:nvPr>
            <p:ph type="ctrTitle"/>
          </p:nvPr>
        </p:nvSpPr>
        <p:spPr>
          <a:xfrm>
            <a:off x="0" y="0"/>
            <a:ext cx="12192000" cy="5854890"/>
          </a:xfrm>
        </p:spPr>
        <p:txBody>
          <a:bodyPr/>
          <a:lstStyle/>
          <a:p>
            <a:pPr algn="ctr"/>
            <a:r>
              <a:rPr lang="en-US" b="1" dirty="0"/>
              <a:t>This verse describes the heart and attitude </a:t>
            </a:r>
            <a:br>
              <a:rPr lang="en-US" b="1" dirty="0"/>
            </a:br>
            <a:r>
              <a:rPr lang="en-US" b="1" dirty="0"/>
              <a:t>of Christianity in our </a:t>
            </a:r>
            <a:br>
              <a:rPr lang="en-US" b="1" dirty="0"/>
            </a:br>
            <a:r>
              <a:rPr lang="en-US" b="1" dirty="0"/>
              <a:t>nation today.</a:t>
            </a:r>
            <a:endParaRPr lang="en-US" dirty="0"/>
          </a:p>
        </p:txBody>
      </p:sp>
    </p:spTree>
    <p:extLst>
      <p:ext uri="{BB962C8B-B14F-4D97-AF65-F5344CB8AC3E}">
        <p14:creationId xmlns:p14="http://schemas.microsoft.com/office/powerpoint/2010/main" val="3869542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D8863-5974-3AC1-2439-7B0CC5AB8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C4C3C-F82D-1130-08F0-749E6EF7BA6F}"/>
              </a:ext>
            </a:extLst>
          </p:cNvPr>
          <p:cNvSpPr>
            <a:spLocks noGrp="1"/>
          </p:cNvSpPr>
          <p:nvPr>
            <p:ph type="ctrTitle"/>
          </p:nvPr>
        </p:nvSpPr>
        <p:spPr>
          <a:xfrm>
            <a:off x="0" y="1"/>
            <a:ext cx="12192000" cy="5143499"/>
          </a:xfrm>
        </p:spPr>
        <p:txBody>
          <a:bodyPr/>
          <a:lstStyle/>
          <a:p>
            <a:pPr algn="ctr"/>
            <a:r>
              <a:rPr lang="en-US" b="1" dirty="0"/>
              <a:t>3. </a:t>
            </a:r>
            <a:r>
              <a:rPr lang="en-US" b="1" i="1" dirty="0"/>
              <a:t>I COUNSEL</a:t>
            </a:r>
            <a:r>
              <a:rPr lang="en-US" b="1" dirty="0"/>
              <a:t> </a:t>
            </a:r>
            <a:r>
              <a:rPr lang="en-US" b="1" u="sng" dirty="0"/>
              <a:t>YOU</a:t>
            </a:r>
            <a:r>
              <a:rPr lang="en-US" b="1" dirty="0"/>
              <a:t>…</a:t>
            </a:r>
            <a:br>
              <a:rPr lang="en-US" b="1" dirty="0"/>
            </a:br>
            <a:br>
              <a:rPr lang="en-US" b="1" dirty="0"/>
            </a:br>
            <a:r>
              <a:rPr lang="en-US" b="1" dirty="0"/>
              <a:t>REV. 3:18-19</a:t>
            </a:r>
            <a:endParaRPr lang="en-US" sz="5400" dirty="0"/>
          </a:p>
        </p:txBody>
      </p:sp>
    </p:spTree>
    <p:extLst>
      <p:ext uri="{BB962C8B-B14F-4D97-AF65-F5344CB8AC3E}">
        <p14:creationId xmlns:p14="http://schemas.microsoft.com/office/powerpoint/2010/main" val="442323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47C19-68BA-B428-D187-DB047E770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242EE-4AC5-8670-F40D-FB7CD4F87872}"/>
              </a:ext>
            </a:extLst>
          </p:cNvPr>
          <p:cNvSpPr>
            <a:spLocks noGrp="1"/>
          </p:cNvSpPr>
          <p:nvPr>
            <p:ph type="ctrTitle"/>
          </p:nvPr>
        </p:nvSpPr>
        <p:spPr>
          <a:xfrm>
            <a:off x="0" y="0"/>
            <a:ext cx="12192000" cy="6858000"/>
          </a:xfrm>
        </p:spPr>
        <p:txBody>
          <a:bodyPr/>
          <a:lstStyle/>
          <a:p>
            <a:pPr algn="ctr"/>
            <a:r>
              <a:rPr lang="en-US" sz="5400" b="1" dirty="0"/>
              <a:t>REV. 3:18 I COUNSEL YOU </a:t>
            </a:r>
            <a:r>
              <a:rPr lang="en-US" sz="5400" b="1" i="1" dirty="0"/>
              <a:t>To Buy From Me</a:t>
            </a:r>
            <a:r>
              <a:rPr lang="en-US" sz="5400" b="1" dirty="0"/>
              <a:t> </a:t>
            </a:r>
            <a:r>
              <a:rPr lang="en-US" sz="5400" b="1" u="sng" dirty="0"/>
              <a:t>Gold</a:t>
            </a:r>
            <a:r>
              <a:rPr lang="en-US" sz="5400" b="1" dirty="0"/>
              <a:t> Refined In The Fire, That You May Be Rich; And </a:t>
            </a:r>
            <a:r>
              <a:rPr lang="en-US" sz="5400" b="1" u="sng" dirty="0"/>
              <a:t>White Garments</a:t>
            </a:r>
            <a:r>
              <a:rPr lang="en-US" sz="5400" b="1" dirty="0"/>
              <a:t>, That You May Be Clothed, </a:t>
            </a:r>
            <a:r>
              <a:rPr lang="en-US" sz="5400" b="1" i="1" dirty="0"/>
              <a:t>That</a:t>
            </a:r>
            <a:r>
              <a:rPr lang="en-US" sz="5400" b="1" dirty="0"/>
              <a:t> The Shame Of Your Nakedness May Not Be Revealed; And </a:t>
            </a:r>
            <a:r>
              <a:rPr lang="en-US" sz="5400" b="1" u="sng" dirty="0"/>
              <a:t>Anoint Your Eyes With Eye Salve</a:t>
            </a:r>
            <a:r>
              <a:rPr lang="en-US" sz="5400" b="1" dirty="0"/>
              <a:t>, That You May See.</a:t>
            </a:r>
            <a:endParaRPr lang="en-US" sz="5400" dirty="0"/>
          </a:p>
        </p:txBody>
      </p:sp>
    </p:spTree>
    <p:extLst>
      <p:ext uri="{BB962C8B-B14F-4D97-AF65-F5344CB8AC3E}">
        <p14:creationId xmlns:p14="http://schemas.microsoft.com/office/powerpoint/2010/main" val="1461245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29480-BCFD-925E-47C1-92B76E404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98A70-F4C6-75D4-AB36-B1416B342B2F}"/>
              </a:ext>
            </a:extLst>
          </p:cNvPr>
          <p:cNvSpPr>
            <a:spLocks noGrp="1"/>
          </p:cNvSpPr>
          <p:nvPr>
            <p:ph type="ctrTitle"/>
          </p:nvPr>
        </p:nvSpPr>
        <p:spPr>
          <a:xfrm>
            <a:off x="0" y="0"/>
            <a:ext cx="12192000" cy="5244353"/>
          </a:xfrm>
        </p:spPr>
        <p:txBody>
          <a:bodyPr/>
          <a:lstStyle/>
          <a:p>
            <a:pPr algn="ctr"/>
            <a:r>
              <a:rPr lang="en-US" b="1" dirty="0"/>
              <a:t>REV. 3:19a AS MANY AS I LOVE, I REBUKE AND CHASTEN…</a:t>
            </a:r>
            <a:endParaRPr lang="en-US" sz="5400" dirty="0"/>
          </a:p>
        </p:txBody>
      </p:sp>
    </p:spTree>
    <p:extLst>
      <p:ext uri="{BB962C8B-B14F-4D97-AF65-F5344CB8AC3E}">
        <p14:creationId xmlns:p14="http://schemas.microsoft.com/office/powerpoint/2010/main" val="784941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D5560-169F-8960-4676-C53B98B3D1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8175D-65F3-1F55-7A97-9B2E9A72C144}"/>
              </a:ext>
            </a:extLst>
          </p:cNvPr>
          <p:cNvSpPr>
            <a:spLocks noGrp="1"/>
          </p:cNvSpPr>
          <p:nvPr>
            <p:ph type="ctrTitle"/>
          </p:nvPr>
        </p:nvSpPr>
        <p:spPr>
          <a:xfrm>
            <a:off x="0" y="0"/>
            <a:ext cx="12192000" cy="6024282"/>
          </a:xfrm>
        </p:spPr>
        <p:txBody>
          <a:bodyPr/>
          <a:lstStyle/>
          <a:p>
            <a:pPr algn="ctr"/>
            <a:r>
              <a:rPr lang="en-US" b="1" dirty="0"/>
              <a:t>REV. 3:19b THEREFORE, BE ZEALOUS [ON FIRE] </a:t>
            </a:r>
            <a:br>
              <a:rPr lang="en-US" b="1" dirty="0"/>
            </a:br>
            <a:r>
              <a:rPr lang="en-US" b="1" dirty="0"/>
              <a:t>AND REPENT.</a:t>
            </a:r>
            <a:br>
              <a:rPr lang="en-US" dirty="0"/>
            </a:br>
            <a:endParaRPr lang="en-US" sz="5400" dirty="0"/>
          </a:p>
        </p:txBody>
      </p:sp>
    </p:spTree>
    <p:extLst>
      <p:ext uri="{BB962C8B-B14F-4D97-AF65-F5344CB8AC3E}">
        <p14:creationId xmlns:p14="http://schemas.microsoft.com/office/powerpoint/2010/main" val="1332611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99CF-2041-2736-4445-4B78241FE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95853-AFC3-C19D-2668-BFB9EFF54E94}"/>
              </a:ext>
            </a:extLst>
          </p:cNvPr>
          <p:cNvSpPr>
            <a:spLocks noGrp="1"/>
          </p:cNvSpPr>
          <p:nvPr>
            <p:ph type="ctrTitle"/>
          </p:nvPr>
        </p:nvSpPr>
        <p:spPr>
          <a:xfrm>
            <a:off x="0" y="-1"/>
            <a:ext cx="12192000" cy="6810935"/>
          </a:xfrm>
        </p:spPr>
        <p:txBody>
          <a:bodyPr/>
          <a:lstStyle/>
          <a:p>
            <a:pPr algn="ctr"/>
            <a:r>
              <a:rPr lang="en-US" sz="6600" b="1" u="sng" dirty="0"/>
              <a:t>GOLD REFINED </a:t>
            </a:r>
            <a:r>
              <a:rPr lang="en-US" sz="6600" b="1" i="1" u="sng" dirty="0"/>
              <a:t>IN THE FIRE</a:t>
            </a:r>
            <a:r>
              <a:rPr lang="en-US" sz="6600" b="1" dirty="0"/>
              <a:t> Genuine spiritual wealth and tested faith that comes from God, contrasting with Laodicea's famous physical banking and gold.</a:t>
            </a:r>
            <a:endParaRPr lang="en-US" sz="6600" dirty="0"/>
          </a:p>
        </p:txBody>
      </p:sp>
    </p:spTree>
    <p:extLst>
      <p:ext uri="{BB962C8B-B14F-4D97-AF65-F5344CB8AC3E}">
        <p14:creationId xmlns:p14="http://schemas.microsoft.com/office/powerpoint/2010/main" val="2937840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DB9F4-DEF0-41B6-DD97-F16AB79DC1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E51CC-1F16-7229-C93A-A0A6A24D814B}"/>
              </a:ext>
            </a:extLst>
          </p:cNvPr>
          <p:cNvSpPr>
            <a:spLocks noGrp="1"/>
          </p:cNvSpPr>
          <p:nvPr>
            <p:ph type="ctrTitle"/>
          </p:nvPr>
        </p:nvSpPr>
        <p:spPr>
          <a:xfrm>
            <a:off x="0" y="-1"/>
            <a:ext cx="12192000" cy="6858001"/>
          </a:xfrm>
        </p:spPr>
        <p:txBody>
          <a:bodyPr/>
          <a:lstStyle/>
          <a:p>
            <a:pPr algn="ctr"/>
            <a:br>
              <a:rPr lang="en-US" b="1" dirty="0"/>
            </a:br>
            <a:r>
              <a:rPr lang="en-US" b="1" u="sng" dirty="0"/>
              <a:t>WHITE CLOTHES</a:t>
            </a:r>
            <a:r>
              <a:rPr lang="en-US" b="1" dirty="0"/>
              <a:t> Christ's righteousness covering spiritual poverty and sin, contrasting with the black wool garments the city was known for producing.</a:t>
            </a:r>
            <a:endParaRPr lang="en-US" i="1" dirty="0"/>
          </a:p>
        </p:txBody>
      </p:sp>
    </p:spTree>
    <p:extLst>
      <p:ext uri="{BB962C8B-B14F-4D97-AF65-F5344CB8AC3E}">
        <p14:creationId xmlns:p14="http://schemas.microsoft.com/office/powerpoint/2010/main" val="2245224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B9612-CDEB-42DC-3C4B-B4EAB575A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3DC92-85A9-6C33-A69A-866550C741CA}"/>
              </a:ext>
            </a:extLst>
          </p:cNvPr>
          <p:cNvSpPr>
            <a:spLocks noGrp="1"/>
          </p:cNvSpPr>
          <p:nvPr>
            <p:ph type="ctrTitle"/>
          </p:nvPr>
        </p:nvSpPr>
        <p:spPr>
          <a:xfrm>
            <a:off x="0" y="0"/>
            <a:ext cx="12192000" cy="6858000"/>
          </a:xfrm>
        </p:spPr>
        <p:txBody>
          <a:bodyPr/>
          <a:lstStyle/>
          <a:p>
            <a:pPr algn="ctr"/>
            <a:r>
              <a:rPr lang="en-US" sz="6000" b="1" u="sng" dirty="0"/>
              <a:t>EYE SALVE</a:t>
            </a:r>
            <a:r>
              <a:rPr lang="en-US" sz="6000" b="1" dirty="0"/>
              <a:t> Spiritual discernment and healing, contrasting with the famous eye medicine manufactured in Laodicea. Eye salve that </a:t>
            </a:r>
            <a:r>
              <a:rPr lang="en-US" sz="6000" b="1" u="sng" dirty="0"/>
              <a:t>heals and restores THE VISION  of the church</a:t>
            </a:r>
            <a:r>
              <a:rPr lang="en-US" sz="6000" b="1" dirty="0"/>
              <a:t>!</a:t>
            </a:r>
            <a:endParaRPr lang="en-US" sz="6000" dirty="0"/>
          </a:p>
        </p:txBody>
      </p:sp>
    </p:spTree>
    <p:extLst>
      <p:ext uri="{BB962C8B-B14F-4D97-AF65-F5344CB8AC3E}">
        <p14:creationId xmlns:p14="http://schemas.microsoft.com/office/powerpoint/2010/main" val="4273312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83FF-5134-B81D-527F-31A1F57483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F274E-D734-64C4-5308-198A6A231F37}"/>
              </a:ext>
            </a:extLst>
          </p:cNvPr>
          <p:cNvSpPr>
            <a:spLocks noGrp="1"/>
          </p:cNvSpPr>
          <p:nvPr>
            <p:ph type="ctrTitle"/>
          </p:nvPr>
        </p:nvSpPr>
        <p:spPr>
          <a:xfrm>
            <a:off x="0" y="0"/>
            <a:ext cx="12192000" cy="4874559"/>
          </a:xfrm>
        </p:spPr>
        <p:txBody>
          <a:bodyPr/>
          <a:lstStyle/>
          <a:p>
            <a:r>
              <a:rPr lang="en-US" b="1" dirty="0"/>
              <a:t>When the church ceases to be the N. T. “ecclesia” she becomes LUKEWARM.</a:t>
            </a:r>
            <a:endParaRPr lang="en-US" dirty="0"/>
          </a:p>
        </p:txBody>
      </p:sp>
    </p:spTree>
    <p:extLst>
      <p:ext uri="{BB962C8B-B14F-4D97-AF65-F5344CB8AC3E}">
        <p14:creationId xmlns:p14="http://schemas.microsoft.com/office/powerpoint/2010/main" val="3825930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2862-FDE6-25F3-1A02-90BA39F8C7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41ECF-9382-C533-F20B-F1A97D786086}"/>
              </a:ext>
            </a:extLst>
          </p:cNvPr>
          <p:cNvSpPr>
            <a:spLocks noGrp="1"/>
          </p:cNvSpPr>
          <p:nvPr>
            <p:ph type="ctrTitle"/>
          </p:nvPr>
        </p:nvSpPr>
        <p:spPr>
          <a:xfrm>
            <a:off x="0" y="0"/>
            <a:ext cx="12192000" cy="5883088"/>
          </a:xfrm>
        </p:spPr>
        <p:txBody>
          <a:bodyPr/>
          <a:lstStyle/>
          <a:p>
            <a:r>
              <a:rPr lang="en-US" sz="5400" b="1" dirty="0"/>
              <a:t>- 2.5MM    Gallup Polls, 2017</a:t>
            </a:r>
            <a:br>
              <a:rPr lang="en-US" sz="5400" dirty="0"/>
            </a:br>
            <a:r>
              <a:rPr lang="en-US" sz="5400" dirty="0"/>
              <a:t>- </a:t>
            </a:r>
            <a:r>
              <a:rPr lang="en-US" sz="5400" b="1" dirty="0"/>
              <a:t>2.5MM    </a:t>
            </a:r>
            <a:r>
              <a:rPr lang="en-US" sz="5400" b="1" i="1" dirty="0"/>
              <a:t>Exodus: Why Americans are Leaving Religion, </a:t>
            </a:r>
            <a:r>
              <a:rPr lang="en-US" sz="5400" b="1" dirty="0"/>
              <a:t>PRRI, 2016</a:t>
            </a:r>
            <a:br>
              <a:rPr lang="en-US" sz="5400" dirty="0"/>
            </a:br>
            <a:r>
              <a:rPr lang="en-US" sz="5400" dirty="0"/>
              <a:t>- </a:t>
            </a:r>
            <a:r>
              <a:rPr lang="en-US" sz="4800" b="1" dirty="0"/>
              <a:t>1.7MM    </a:t>
            </a:r>
            <a:r>
              <a:rPr lang="en-US" sz="4800" b="1" i="1" dirty="0"/>
              <a:t>General Social Survey,</a:t>
            </a:r>
            <a:r>
              <a:rPr lang="en-US" sz="4800" b="1" dirty="0"/>
              <a:t> 2016</a:t>
            </a:r>
            <a:br>
              <a:rPr lang="en-US" sz="5400" dirty="0"/>
            </a:br>
            <a:r>
              <a:rPr lang="en-US" sz="5400" dirty="0"/>
              <a:t>- </a:t>
            </a:r>
            <a:r>
              <a:rPr lang="en-US" sz="5400" b="1" dirty="0"/>
              <a:t>2.5MM    </a:t>
            </a:r>
            <a:r>
              <a:rPr lang="en-US" sz="5400" b="1" i="1" dirty="0"/>
              <a:t>U.S Religious Landscape,</a:t>
            </a:r>
            <a:r>
              <a:rPr lang="en-US" sz="5400" b="1" dirty="0"/>
              <a:t> Pew Research Center, 2014</a:t>
            </a:r>
            <a:endParaRPr lang="en-US" sz="5400" dirty="0"/>
          </a:p>
        </p:txBody>
      </p:sp>
    </p:spTree>
    <p:extLst>
      <p:ext uri="{BB962C8B-B14F-4D97-AF65-F5344CB8AC3E}">
        <p14:creationId xmlns:p14="http://schemas.microsoft.com/office/powerpoint/2010/main" val="4197523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94FD3-30DA-0257-EF97-600543BFB7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C9FCD-9101-D163-9001-633D7FE78B30}"/>
              </a:ext>
            </a:extLst>
          </p:cNvPr>
          <p:cNvSpPr>
            <a:spLocks noGrp="1"/>
          </p:cNvSpPr>
          <p:nvPr>
            <p:ph type="ctrTitle"/>
          </p:nvPr>
        </p:nvSpPr>
        <p:spPr>
          <a:xfrm>
            <a:off x="0" y="0"/>
            <a:ext cx="12192000" cy="6858000"/>
          </a:xfrm>
        </p:spPr>
        <p:txBody>
          <a:bodyPr/>
          <a:lstStyle/>
          <a:p>
            <a:pPr algn="ctr"/>
            <a:r>
              <a:rPr lang="en-US" sz="6600" b="1" dirty="0"/>
              <a:t>In fact, 50% of our population considers themselves to be Christian while, rarely, if ever, attending church . . . </a:t>
            </a:r>
            <a:r>
              <a:rPr lang="en-US" sz="6600" b="1" i="1" u="sng" dirty="0"/>
              <a:t>redefining what the world sees as being a Christian.</a:t>
            </a:r>
            <a:endParaRPr lang="en-US" sz="6600" u="sng" dirty="0"/>
          </a:p>
        </p:txBody>
      </p:sp>
    </p:spTree>
    <p:extLst>
      <p:ext uri="{BB962C8B-B14F-4D97-AF65-F5344CB8AC3E}">
        <p14:creationId xmlns:p14="http://schemas.microsoft.com/office/powerpoint/2010/main" val="3547934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9AAF1-32C3-010B-DE59-024182EF9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3091C-990C-0B8A-498D-BC9FCF36FD58}"/>
              </a:ext>
            </a:extLst>
          </p:cNvPr>
          <p:cNvSpPr>
            <a:spLocks noGrp="1"/>
          </p:cNvSpPr>
          <p:nvPr>
            <p:ph type="ctrTitle"/>
          </p:nvPr>
        </p:nvSpPr>
        <p:spPr>
          <a:xfrm>
            <a:off x="0" y="0"/>
            <a:ext cx="12192000" cy="5990665"/>
          </a:xfrm>
        </p:spPr>
        <p:txBody>
          <a:bodyPr/>
          <a:lstStyle/>
          <a:p>
            <a:pPr algn="ctr"/>
            <a:r>
              <a:rPr lang="en-US" b="1" dirty="0"/>
              <a:t> </a:t>
            </a:r>
            <a:br>
              <a:rPr lang="en-US" dirty="0"/>
            </a:br>
            <a:r>
              <a:rPr lang="en-US" b="1" i="1" dirty="0"/>
              <a:t>Of the 20% of our population who still go to church on a regular basis, </a:t>
            </a:r>
            <a:r>
              <a:rPr lang="en-US" b="1" i="1" u="sng" dirty="0"/>
              <a:t>less than half are saved.</a:t>
            </a:r>
            <a:r>
              <a:rPr lang="en-US" b="1" u="sng" dirty="0"/>
              <a:t> </a:t>
            </a:r>
            <a:endParaRPr lang="en-US" sz="5400" u="sng" dirty="0"/>
          </a:p>
        </p:txBody>
      </p:sp>
    </p:spTree>
    <p:extLst>
      <p:ext uri="{BB962C8B-B14F-4D97-AF65-F5344CB8AC3E}">
        <p14:creationId xmlns:p14="http://schemas.microsoft.com/office/powerpoint/2010/main" val="2972934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3955-22EF-FEC1-3240-1C222D1C1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E0783-4A94-D93A-BBD4-CC6552249735}"/>
              </a:ext>
            </a:extLst>
          </p:cNvPr>
          <p:cNvSpPr>
            <a:spLocks noGrp="1"/>
          </p:cNvSpPr>
          <p:nvPr>
            <p:ph type="ctrTitle"/>
          </p:nvPr>
        </p:nvSpPr>
        <p:spPr>
          <a:xfrm>
            <a:off x="0" y="1"/>
            <a:ext cx="12192000" cy="5189220"/>
          </a:xfrm>
        </p:spPr>
        <p:txBody>
          <a:bodyPr/>
          <a:lstStyle/>
          <a:p>
            <a:pPr algn="ctr"/>
            <a:br>
              <a:rPr lang="en-US" dirty="0"/>
            </a:br>
            <a:r>
              <a:rPr lang="en-US" b="1" i="1" dirty="0"/>
              <a:t>THERE IS AN </a:t>
            </a:r>
            <a:r>
              <a:rPr lang="en-US" b="1" i="1" u="sng" dirty="0"/>
              <a:t>ANTIDOTE</a:t>
            </a:r>
            <a:r>
              <a:rPr lang="en-US" b="1" i="1" dirty="0"/>
              <a:t> </a:t>
            </a:r>
            <a:br>
              <a:rPr lang="en-US" b="1" i="1" dirty="0"/>
            </a:br>
            <a:r>
              <a:rPr lang="en-US" b="1" i="1" dirty="0"/>
              <a:t>FOR THIS SHARED </a:t>
            </a:r>
            <a:br>
              <a:rPr lang="en-US" b="1" i="1" dirty="0"/>
            </a:br>
            <a:r>
              <a:rPr lang="en-US" b="1" i="1" dirty="0"/>
              <a:t>CHURCH DISEASE!</a:t>
            </a:r>
            <a:endParaRPr lang="en-US" dirty="0"/>
          </a:p>
        </p:txBody>
      </p:sp>
    </p:spTree>
    <p:extLst>
      <p:ext uri="{BB962C8B-B14F-4D97-AF65-F5344CB8AC3E}">
        <p14:creationId xmlns:p14="http://schemas.microsoft.com/office/powerpoint/2010/main" val="4268859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BBACE-6A8D-97DC-2CD0-FCB9A635E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8A35A-1046-A886-656C-A99090B232AC}"/>
              </a:ext>
            </a:extLst>
          </p:cNvPr>
          <p:cNvSpPr>
            <a:spLocks noGrp="1"/>
          </p:cNvSpPr>
          <p:nvPr>
            <p:ph type="ctrTitle"/>
          </p:nvPr>
        </p:nvSpPr>
        <p:spPr>
          <a:xfrm>
            <a:off x="0" y="0"/>
            <a:ext cx="12192000" cy="5815853"/>
          </a:xfrm>
        </p:spPr>
        <p:txBody>
          <a:bodyPr/>
          <a:lstStyle/>
          <a:p>
            <a:pPr algn="ctr"/>
            <a:br>
              <a:rPr lang="en-US" sz="2400" dirty="0"/>
            </a:br>
            <a:r>
              <a:rPr lang="en-US" b="1" i="1" u="sng" dirty="0"/>
              <a:t>When you live for His purpose</a:t>
            </a:r>
            <a:r>
              <a:rPr lang="en-US" b="1" dirty="0"/>
              <a:t>, to seek and save the lost, everything in your life has a purpose. </a:t>
            </a:r>
            <a:endParaRPr lang="en-US" sz="2400" dirty="0"/>
          </a:p>
        </p:txBody>
      </p:sp>
    </p:spTree>
    <p:extLst>
      <p:ext uri="{BB962C8B-B14F-4D97-AF65-F5344CB8AC3E}">
        <p14:creationId xmlns:p14="http://schemas.microsoft.com/office/powerpoint/2010/main" val="3574162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DE5BD-DCD3-904A-77BA-8CDDD45BE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E4630-F92B-DA46-8FC6-AB4302EACC25}"/>
              </a:ext>
            </a:extLst>
          </p:cNvPr>
          <p:cNvSpPr>
            <a:spLocks noGrp="1"/>
          </p:cNvSpPr>
          <p:nvPr>
            <p:ph type="ctrTitle"/>
          </p:nvPr>
        </p:nvSpPr>
        <p:spPr>
          <a:xfrm>
            <a:off x="0" y="-1"/>
            <a:ext cx="12192000" cy="4914901"/>
          </a:xfrm>
        </p:spPr>
        <p:txBody>
          <a:bodyPr/>
          <a:lstStyle/>
          <a:p>
            <a:pPr algn="ctr"/>
            <a:r>
              <a:rPr lang="en-US" sz="6600" b="1" i="1" u="sng" dirty="0"/>
              <a:t>When you live for His purpose</a:t>
            </a:r>
            <a:r>
              <a:rPr lang="en-US" sz="6600" b="1" dirty="0"/>
              <a:t>, </a:t>
            </a:r>
            <a:r>
              <a:rPr lang="en-US" sz="6600" b="1" i="1" dirty="0"/>
              <a:t>IT COMPLETELY REVERSES THIS TREND AND…</a:t>
            </a:r>
            <a:endParaRPr lang="en-US" sz="3200" dirty="0"/>
          </a:p>
        </p:txBody>
      </p:sp>
    </p:spTree>
    <p:extLst>
      <p:ext uri="{BB962C8B-B14F-4D97-AF65-F5344CB8AC3E}">
        <p14:creationId xmlns:p14="http://schemas.microsoft.com/office/powerpoint/2010/main" val="2791436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CE491-5C02-0F7B-C52E-737BD81ABF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CB7B5-C600-57B1-E76D-95CF1213DC23}"/>
              </a:ext>
            </a:extLst>
          </p:cNvPr>
          <p:cNvSpPr>
            <a:spLocks noGrp="1"/>
          </p:cNvSpPr>
          <p:nvPr>
            <p:ph type="ctrTitle"/>
          </p:nvPr>
        </p:nvSpPr>
        <p:spPr>
          <a:xfrm>
            <a:off x="0" y="-1"/>
            <a:ext cx="12192000" cy="5097781"/>
          </a:xfrm>
        </p:spPr>
        <p:txBody>
          <a:bodyPr/>
          <a:lstStyle/>
          <a:p>
            <a:pPr algn="ctr"/>
            <a:r>
              <a:rPr lang="en-US" sz="6600" b="1" i="1" dirty="0"/>
              <a:t>…</a:t>
            </a:r>
            <a:r>
              <a:rPr lang="en-US" sz="6600" b="1" dirty="0"/>
              <a:t>Church attendance goes </a:t>
            </a:r>
            <a:br>
              <a:rPr lang="en-US" sz="6600" b="1" dirty="0"/>
            </a:br>
            <a:r>
              <a:rPr lang="en-US" sz="6600" b="1" dirty="0"/>
              <a:t>up BECAUSE you </a:t>
            </a:r>
            <a:r>
              <a:rPr lang="en-US" sz="6600" b="1" i="1" u="sng" dirty="0"/>
              <a:t>BRING</a:t>
            </a:r>
            <a:r>
              <a:rPr lang="en-US" sz="6600" b="1" dirty="0"/>
              <a:t> </a:t>
            </a:r>
            <a:br>
              <a:rPr lang="en-US" sz="6600" b="1" dirty="0"/>
            </a:br>
            <a:r>
              <a:rPr lang="en-US" sz="6600" b="1" i="1" u="sng" dirty="0"/>
              <a:t>PEOPLE</a:t>
            </a:r>
            <a:r>
              <a:rPr lang="en-US" sz="6600" b="1" dirty="0"/>
              <a:t> with you.</a:t>
            </a:r>
            <a:endParaRPr lang="en-US" sz="3200" dirty="0"/>
          </a:p>
        </p:txBody>
      </p:sp>
    </p:spTree>
    <p:extLst>
      <p:ext uri="{BB962C8B-B14F-4D97-AF65-F5344CB8AC3E}">
        <p14:creationId xmlns:p14="http://schemas.microsoft.com/office/powerpoint/2010/main" val="2301974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F97A2-E637-EBA0-D608-784A70323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7D27C8-09B5-8BA7-9123-46F1B492F146}"/>
              </a:ext>
            </a:extLst>
          </p:cNvPr>
          <p:cNvSpPr>
            <a:spLocks noGrp="1"/>
          </p:cNvSpPr>
          <p:nvPr>
            <p:ph type="ctrTitle"/>
          </p:nvPr>
        </p:nvSpPr>
        <p:spPr>
          <a:xfrm>
            <a:off x="0" y="0"/>
            <a:ext cx="12192000" cy="6481482"/>
          </a:xfrm>
        </p:spPr>
        <p:txBody>
          <a:bodyPr/>
          <a:lstStyle/>
          <a:p>
            <a:pPr algn="ctr"/>
            <a:r>
              <a:rPr lang="en-US" sz="2400" b="1" dirty="0"/>
              <a:t> </a:t>
            </a:r>
            <a:r>
              <a:rPr lang="en-US" sz="6600" b="1" i="1" dirty="0"/>
              <a:t>Church attenders need to be reminded that </a:t>
            </a:r>
            <a:r>
              <a:rPr lang="en-US" sz="6600" b="1" dirty="0"/>
              <a:t>when they live under the admonition of the Great Commission, THEIR FAITH WILL BE IGNITED!</a:t>
            </a:r>
            <a:endParaRPr lang="en-US" sz="2400" dirty="0"/>
          </a:p>
        </p:txBody>
      </p:sp>
    </p:spTree>
    <p:extLst>
      <p:ext uri="{BB962C8B-B14F-4D97-AF65-F5344CB8AC3E}">
        <p14:creationId xmlns:p14="http://schemas.microsoft.com/office/powerpoint/2010/main" val="4222192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E0D85-77CD-77DB-AAFC-4CA5005A9C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3B5EC-5A1E-0F3B-2E0C-8DEE695DA9B7}"/>
              </a:ext>
            </a:extLst>
          </p:cNvPr>
          <p:cNvSpPr>
            <a:spLocks noGrp="1"/>
          </p:cNvSpPr>
          <p:nvPr>
            <p:ph type="ctrTitle"/>
          </p:nvPr>
        </p:nvSpPr>
        <p:spPr>
          <a:xfrm>
            <a:off x="0" y="0"/>
            <a:ext cx="12192000" cy="6858000"/>
          </a:xfrm>
        </p:spPr>
        <p:txBody>
          <a:bodyPr/>
          <a:lstStyle/>
          <a:p>
            <a:pPr algn="ctr"/>
            <a:r>
              <a:rPr lang="en-US" b="1" dirty="0"/>
              <a:t>That’s why </a:t>
            </a:r>
            <a:r>
              <a:rPr lang="en-US" b="1" u="sng" dirty="0">
                <a:hlinkClick r:id="rId2"/>
              </a:rPr>
              <a:t>Ephesians 4:11</a:t>
            </a:r>
            <a:r>
              <a:rPr lang="en-US" b="1" dirty="0"/>
              <a:t> tells us, the role of the pastor is to…</a:t>
            </a:r>
            <a:br>
              <a:rPr lang="en-US" b="1" dirty="0"/>
            </a:br>
            <a:r>
              <a:rPr lang="en-US" b="1" i="1" u="sng" dirty="0"/>
              <a:t>EQUIP THE SAINTS FOR MINISTRY.</a:t>
            </a:r>
            <a:endParaRPr lang="en-US" sz="4400" u="sng" dirty="0"/>
          </a:p>
        </p:txBody>
      </p:sp>
    </p:spTree>
    <p:extLst>
      <p:ext uri="{BB962C8B-B14F-4D97-AF65-F5344CB8AC3E}">
        <p14:creationId xmlns:p14="http://schemas.microsoft.com/office/powerpoint/2010/main" val="4039488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5A2AA-DCFF-D8B8-20CB-A9258F0606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72524-6D78-6AB0-7482-8303F52F5BD1}"/>
              </a:ext>
            </a:extLst>
          </p:cNvPr>
          <p:cNvSpPr>
            <a:spLocks noGrp="1"/>
          </p:cNvSpPr>
          <p:nvPr>
            <p:ph type="ctrTitle"/>
          </p:nvPr>
        </p:nvSpPr>
        <p:spPr>
          <a:xfrm>
            <a:off x="0" y="0"/>
            <a:ext cx="12192000" cy="5966460"/>
          </a:xfrm>
        </p:spPr>
        <p:txBody>
          <a:bodyPr/>
          <a:lstStyle/>
          <a:p>
            <a:pPr algn="ctr"/>
            <a:r>
              <a:rPr lang="en-US" b="1" u="sng" dirty="0">
                <a:hlinkClick r:id="rId2"/>
              </a:rPr>
              <a:t>Isaiah 43:10</a:t>
            </a:r>
            <a:r>
              <a:rPr lang="en-US" b="1" dirty="0"/>
              <a:t> tells us, </a:t>
            </a:r>
            <a:r>
              <a:rPr lang="en-US" b="1" i="1" dirty="0"/>
              <a:t>I’ve appointed you as my witnesses </a:t>
            </a:r>
            <a:r>
              <a:rPr lang="en-US" b="1" i="1" u="sng" dirty="0"/>
              <a:t>so that you might believe. </a:t>
            </a:r>
            <a:endParaRPr lang="en-US" i="1" u="sng" dirty="0"/>
          </a:p>
        </p:txBody>
      </p:sp>
    </p:spTree>
    <p:extLst>
      <p:ext uri="{BB962C8B-B14F-4D97-AF65-F5344CB8AC3E}">
        <p14:creationId xmlns:p14="http://schemas.microsoft.com/office/powerpoint/2010/main" val="1832574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B79C3-82AA-0A5A-457F-88A9E1C06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391CF-11F4-1F9F-F55D-71981EB4C08A}"/>
              </a:ext>
            </a:extLst>
          </p:cNvPr>
          <p:cNvSpPr>
            <a:spLocks noGrp="1"/>
          </p:cNvSpPr>
          <p:nvPr>
            <p:ph type="ctrTitle"/>
          </p:nvPr>
        </p:nvSpPr>
        <p:spPr>
          <a:xfrm>
            <a:off x="0" y="0"/>
            <a:ext cx="12192000" cy="6537960"/>
          </a:xfrm>
        </p:spPr>
        <p:txBody>
          <a:bodyPr/>
          <a:lstStyle/>
          <a:p>
            <a:pPr algn="ctr"/>
            <a:r>
              <a:rPr lang="en-US" sz="4800" b="1" dirty="0"/>
              <a:t> ACTS 1:4-5 And being assembled together with </a:t>
            </a:r>
            <a:r>
              <a:rPr lang="en-US" sz="4800" b="1" i="1" dirty="0"/>
              <a:t>them,</a:t>
            </a:r>
            <a:r>
              <a:rPr lang="en-US" sz="4800" b="1" dirty="0"/>
              <a:t> He commanded them not to depart from Jerusalem, </a:t>
            </a:r>
            <a:r>
              <a:rPr lang="en-US" sz="4800" b="1" i="1" dirty="0"/>
              <a:t>but to wait for the Promise of the Father</a:t>
            </a:r>
            <a:r>
              <a:rPr lang="en-US" sz="4800" b="1" dirty="0"/>
              <a:t>, “which,” </a:t>
            </a:r>
            <a:r>
              <a:rPr lang="en-US" sz="4800" b="1" i="1" dirty="0"/>
              <a:t>He said,</a:t>
            </a:r>
            <a:r>
              <a:rPr lang="en-US" sz="4800" b="1" dirty="0"/>
              <a:t> “you have heard from Me; </a:t>
            </a:r>
            <a:r>
              <a:rPr lang="en-US" sz="4800" b="1" baseline="30000" dirty="0"/>
              <a:t>5 </a:t>
            </a:r>
            <a:r>
              <a:rPr lang="en-US" sz="4800" b="1" u="sng" dirty="0"/>
              <a:t>for John truly baptized with water, but you shall be baptized with the Holy Spirit not many days from now.”</a:t>
            </a:r>
            <a:endParaRPr lang="en-US" sz="4800" u="sng" dirty="0"/>
          </a:p>
        </p:txBody>
      </p:sp>
    </p:spTree>
    <p:extLst>
      <p:ext uri="{BB962C8B-B14F-4D97-AF65-F5344CB8AC3E}">
        <p14:creationId xmlns:p14="http://schemas.microsoft.com/office/powerpoint/2010/main" val="1469487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2315D-BE95-895C-4188-985640B828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AFDB77-623D-AF55-9BF7-62E5E57DC900}"/>
              </a:ext>
            </a:extLst>
          </p:cNvPr>
          <p:cNvSpPr>
            <a:spLocks noGrp="1"/>
          </p:cNvSpPr>
          <p:nvPr>
            <p:ph type="ctrTitle"/>
          </p:nvPr>
        </p:nvSpPr>
        <p:spPr>
          <a:xfrm>
            <a:off x="0" y="0"/>
            <a:ext cx="12192000" cy="6858000"/>
          </a:xfrm>
        </p:spPr>
        <p:txBody>
          <a:bodyPr/>
          <a:lstStyle/>
          <a:p>
            <a:pPr algn="ctr"/>
            <a:r>
              <a:rPr lang="en-US" sz="4000" b="1" dirty="0"/>
              <a:t> </a:t>
            </a:r>
            <a:r>
              <a:rPr lang="en-US" sz="6000" b="1" dirty="0"/>
              <a:t>ACTS 1:8 </a:t>
            </a:r>
            <a:r>
              <a:rPr lang="en-US" sz="6000" b="1" i="1" dirty="0"/>
              <a:t>But you shall receive power when the Holy Spirit has come upon you</a:t>
            </a:r>
            <a:r>
              <a:rPr lang="en-US" sz="6000" b="1" dirty="0"/>
              <a:t>; </a:t>
            </a:r>
            <a:r>
              <a:rPr lang="en-US" sz="6000" b="1" u="sng" dirty="0"/>
              <a:t>and you </a:t>
            </a:r>
            <a:br>
              <a:rPr lang="en-US" sz="6000" b="1" u="sng" dirty="0"/>
            </a:br>
            <a:r>
              <a:rPr lang="en-US" sz="6000" b="1" u="sng" dirty="0"/>
              <a:t>shall be witnesses to Me</a:t>
            </a:r>
            <a:r>
              <a:rPr lang="en-US" sz="6000" b="1" dirty="0"/>
              <a:t> in Jerusalem, and in all Judea </a:t>
            </a:r>
            <a:br>
              <a:rPr lang="en-US" sz="6000" b="1" dirty="0"/>
            </a:br>
            <a:r>
              <a:rPr lang="en-US" sz="6000" b="1" dirty="0"/>
              <a:t>and Samaria, and to the end </a:t>
            </a:r>
            <a:br>
              <a:rPr lang="en-US" sz="6000" b="1" dirty="0"/>
            </a:br>
            <a:r>
              <a:rPr lang="en-US" sz="6000" b="1" dirty="0"/>
              <a:t>of the earth.”</a:t>
            </a:r>
            <a:endParaRPr lang="en-US" sz="4000" u="sng" dirty="0"/>
          </a:p>
        </p:txBody>
      </p:sp>
    </p:spTree>
    <p:extLst>
      <p:ext uri="{BB962C8B-B14F-4D97-AF65-F5344CB8AC3E}">
        <p14:creationId xmlns:p14="http://schemas.microsoft.com/office/powerpoint/2010/main" val="3501980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DED46-EB27-BCBF-DD2B-2454AFB58250}"/>
            </a:ext>
          </a:extLst>
        </p:cNvPr>
        <p:cNvGrpSpPr/>
        <p:nvPr/>
      </p:nvGrpSpPr>
      <p:grpSpPr>
        <a:xfrm>
          <a:off x="0" y="0"/>
          <a:ext cx="0" cy="0"/>
          <a:chOff x="0" y="0"/>
          <a:chExt cx="0" cy="0"/>
        </a:xfrm>
      </p:grpSpPr>
    </p:spTree>
    <p:extLst>
      <p:ext uri="{BB962C8B-B14F-4D97-AF65-F5344CB8AC3E}">
        <p14:creationId xmlns:p14="http://schemas.microsoft.com/office/powerpoint/2010/main" val="20279394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11851</TotalTime>
  <Words>898</Words>
  <Application>Microsoft Macintosh PowerPoint</Application>
  <PresentationFormat>Widescreen</PresentationFormat>
  <Paragraphs>33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Century Gothic</vt:lpstr>
      <vt:lpstr>Wingdings 3</vt:lpstr>
      <vt:lpstr>Ion</vt:lpstr>
      <vt:lpstr>A GLIMPSE OF THE CHURCH OF THIS AGE  REV 3:14-19</vt:lpstr>
      <vt:lpstr>REV. 3:14 “And to the angel of THE CHURCH OF THE LAODICEANS write, ‘These things says the Amen, the Faithful and True Witness, the Beginning of the creation of God:</vt:lpstr>
      <vt:lpstr>REV. 3:15 “I KNOW YOUR WORKS, that you are neither cold nor hot. I could wish you were cold or hot.  </vt:lpstr>
      <vt:lpstr>REV. 3:16 So then, BECAUSE YOU ARE LUKEWARM,  and neither cold nor hot,  I will vomit you out  of My mouth.</vt:lpstr>
      <vt:lpstr>REV. 3:17 BECAUSE YOU SAY,  ‘I am rich, have become wealthy, and have need of nothing’—and do not know that you are wretched, miserable, poor, blind, and naked— </vt:lpstr>
      <vt:lpstr>REV. 3:18 I COUNSEL YOU To Buy From Me Gold Refined In The Fire, That You May Be Rich; And White Garments, That You May Be Clothed, That The Shame Of Your Nakedness May Not Be Revealed; And Anoint Your Eyes With Eye Salve, That You May See.</vt:lpstr>
      <vt:lpstr>REV. 3:19a AS MANY AS I LOVE,…  I REBUKE AND CHASTEN…</vt:lpstr>
      <vt:lpstr>REV. 3:19b THEREFORE,  BE…  ZEALOUS [ON FIRE]  AND REPENT.</vt:lpstr>
      <vt:lpstr>1. I KNOW YOUR WORKS… vs 15-16</vt:lpstr>
      <vt:lpstr>REV. 3:15 “I KNOW YOUR WORKS, that you are neither cold nor hot. I could wish you were cold or hot. 16 So then, BECAUSE YOU ARE LUKEWARM, and neither cold nor hot, I will vomit you  out of My mouth. </vt:lpstr>
      <vt:lpstr>2. WHY ARE YOU LUKEWARM?  REV. 3:17</vt:lpstr>
      <vt:lpstr>REV. 3:17 Because you say,  ‘I am rich, have become wealthy, and have need of nothing’—and do not know that you are wretched, miserable, poor, blind, and naked— </vt:lpstr>
      <vt:lpstr>This verse describes the heart and attitude  of Christianity in our  nation today.</vt:lpstr>
      <vt:lpstr>3. I COUNSEL YOU…  REV. 3:18-19</vt:lpstr>
      <vt:lpstr>REV. 3:18 I COUNSEL YOU To Buy From Me Gold Refined In The Fire, That You May Be Rich; And White Garments, That You May Be Clothed, That The Shame Of Your Nakedness May Not Be Revealed; And Anoint Your Eyes With Eye Salve, That You May See.</vt:lpstr>
      <vt:lpstr>REV. 3:19a AS MANY AS I LOVE, I REBUKE AND CHASTEN…</vt:lpstr>
      <vt:lpstr>REV. 3:19b THEREFORE, BE ZEALOUS [ON FIRE]  AND REPENT. </vt:lpstr>
      <vt:lpstr>GOLD REFINED IN THE FIRE Genuine spiritual wealth and tested faith that comes from God, contrasting with Laodicea's famous physical banking and gold.</vt:lpstr>
      <vt:lpstr> WHITE CLOTHES Christ's righteousness covering spiritual poverty and sin, contrasting with the black wool garments the city was known for producing.</vt:lpstr>
      <vt:lpstr>EYE SALVE Spiritual discernment and healing, contrasting with the famous eye medicine manufactured in Laodicea. Eye salve that heals and restores THE VISION  of the church!</vt:lpstr>
      <vt:lpstr>When the church ceases to be the N. T. “ecclesia” she becomes LUKEWARM.</vt:lpstr>
      <vt:lpstr>- 2.5MM    Gallup Polls, 2017 - 2.5MM    Exodus: Why Americans are Leaving Religion, PRRI, 2016 - 1.7MM    General Social Survey, 2016 - 2.5MM    U.S Religious Landscape, Pew Research Center, 2014</vt:lpstr>
      <vt:lpstr>In fact, 50% of our population considers themselves to be Christian while, rarely, if ever, attending church . . . redefining what the world sees as being a Christian.</vt:lpstr>
      <vt:lpstr>  Of the 20% of our population who still go to church on a regular basis, less than half are saved. </vt:lpstr>
      <vt:lpstr> THERE IS AN ANTIDOTE  FOR THIS SHARED  CHURCH DISEASE!</vt:lpstr>
      <vt:lpstr> When you live for His purpose, to seek and save the lost, everything in your life has a purpose. </vt:lpstr>
      <vt:lpstr>When you live for His purpose, IT COMPLETELY REVERSES THIS TREND AND…</vt:lpstr>
      <vt:lpstr>…Church attendance goes  up BECAUSE you BRING  PEOPLE with you.</vt:lpstr>
      <vt:lpstr> Church attenders need to be reminded that when they live under the admonition of the Great Commission, THEIR FAITH WILL BE IGNITED!</vt:lpstr>
      <vt:lpstr>That’s why Ephesians 4:11 tells us, the role of the pastor is to… EQUIP THE SAINTS FOR MINISTRY.</vt:lpstr>
      <vt:lpstr>Isaiah 43:10 tells us, I’ve appointed you as my witnesses so that you might believe. </vt:lpstr>
      <vt:lpstr> ACTS 1:4-5 And being assembled together with them, He commanded them not to depart from Jerusalem, but to wait for the Promise of the Father, “which,” He said, “you have heard from Me; 5 for John truly baptized with water, but you shall be baptized with the Holy Spirit not many days from now.”</vt:lpstr>
      <vt:lpstr> ACTS 1:8 But you shall receive power when the Holy Spirit has come upon you; and you  shall be witnesses to Me in Jerusalem, and in all Judea  and Samaria, and to the end  of the earth.”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Preston Smith</dc:creator>
  <cp:lastModifiedBy>The Bridge Church</cp:lastModifiedBy>
  <cp:revision>55</cp:revision>
  <dcterms:created xsi:type="dcterms:W3CDTF">2026-01-10T22:56:22Z</dcterms:created>
  <dcterms:modified xsi:type="dcterms:W3CDTF">2026-09-27T13:29:38Z</dcterms:modified>
</cp:coreProperties>
</file>